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7" r:id="rId3"/>
    <p:sldId id="268" r:id="rId4"/>
    <p:sldId id="269" r:id="rId5"/>
    <p:sldId id="261" r:id="rId6"/>
    <p:sldId id="270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4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6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569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732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38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05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39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43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76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64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8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3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57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8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4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6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E9037-A978-CB00-BBBD-9D13F3462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651" y="2906829"/>
            <a:ext cx="10145829" cy="4116465"/>
          </a:xfrm>
        </p:spPr>
        <p:txBody>
          <a:bodyPr>
            <a:normAutofit fontScale="90000"/>
          </a:bodyPr>
          <a:lstStyle/>
          <a:p>
            <a:pPr algn="r"/>
            <a:r>
              <a:rPr lang="hi-IN" sz="5300" b="1" dirty="0">
                <a:solidFill>
                  <a:srgbClr val="C00000"/>
                </a:solidFill>
                <a:latin typeface="Kokila" panose="020B0604020202020204" pitchFamily="34" charset="0"/>
                <a:ea typeface="Arial Unicode MS" pitchFamily="34" charset="-128"/>
                <a:cs typeface="Kokila" panose="020B0604020202020204" pitchFamily="34" charset="0"/>
              </a:rPr>
              <a:t>महर्षि पाणिनि संस्कृत एवं वैदिक विश्वविद्यालय, उज्जैन</a:t>
            </a:r>
            <a:br>
              <a:rPr lang="hi-IN" sz="7200" b="1" dirty="0">
                <a:solidFill>
                  <a:srgbClr val="C00000"/>
                </a:solidFill>
                <a:latin typeface="Kokila" panose="020B0604020202020204" pitchFamily="34" charset="0"/>
                <a:ea typeface="Arial Unicode MS" pitchFamily="34" charset="-128"/>
                <a:cs typeface="Kokila" panose="020B0604020202020204" pitchFamily="34" charset="0"/>
              </a:rPr>
            </a:br>
            <a:br>
              <a:rPr lang="hi-IN" sz="7200" b="1" dirty="0">
                <a:solidFill>
                  <a:srgbClr val="C00000"/>
                </a:solidFill>
                <a:latin typeface="Kokila" panose="020B0604020202020204" pitchFamily="34" charset="0"/>
                <a:ea typeface="Arial Unicode MS" pitchFamily="34" charset="-128"/>
                <a:cs typeface="Kokila" panose="020B0604020202020204" pitchFamily="34" charset="0"/>
              </a:rPr>
            </a:br>
            <a:r>
              <a:rPr lang="hi-IN" sz="7200" b="1" dirty="0">
                <a:solidFill>
                  <a:srgbClr val="002060"/>
                </a:solidFill>
                <a:latin typeface="Kokila" panose="020B0604020202020204" pitchFamily="34" charset="0"/>
                <a:ea typeface="Arial Unicode MS" pitchFamily="34" charset="-128"/>
                <a:cs typeface="Kokila" panose="020B0604020202020204" pitchFamily="34" charset="0"/>
              </a:rPr>
              <a:t>ज्योतिष एवं ज्योतिर्विज्ञान विभाग </a:t>
            </a:r>
            <a:br>
              <a:rPr lang="hi-IN" sz="7200" b="1" dirty="0">
                <a:solidFill>
                  <a:srgbClr val="002060"/>
                </a:solidFill>
                <a:latin typeface="Kokila" panose="020B0604020202020204" pitchFamily="34" charset="0"/>
                <a:ea typeface="Arial Unicode MS" pitchFamily="34" charset="-128"/>
                <a:cs typeface="Kokila" panose="020B0604020202020204" pitchFamily="34" charset="0"/>
              </a:rPr>
            </a:br>
            <a:br>
              <a:rPr lang="hi-IN" sz="7200" b="1" dirty="0">
                <a:solidFill>
                  <a:srgbClr val="C00000"/>
                </a:solidFill>
                <a:latin typeface="Kokila" panose="020B0604020202020204" pitchFamily="34" charset="0"/>
                <a:ea typeface="Arial Unicode MS" pitchFamily="34" charset="-128"/>
                <a:cs typeface="Kokila" panose="020B0604020202020204" pitchFamily="34" charset="0"/>
              </a:rPr>
            </a:br>
            <a:r>
              <a:rPr lang="hi-IN" sz="7200" b="1" dirty="0">
                <a:solidFill>
                  <a:srgbClr val="0070C0"/>
                </a:solidFill>
                <a:latin typeface="Kokila" panose="020B0604020202020204" pitchFamily="34" charset="0"/>
                <a:ea typeface="Arial Unicode MS" pitchFamily="34" charset="-128"/>
                <a:cs typeface="Kokila" panose="020B0604020202020204" pitchFamily="34" charset="0"/>
              </a:rPr>
              <a:t>वास्तु परिचय</a:t>
            </a:r>
            <a:br>
              <a:rPr lang="en-US" sz="7200" b="1" dirty="0">
                <a:solidFill>
                  <a:srgbClr val="0070C0"/>
                </a:solidFill>
                <a:latin typeface="Kokila" panose="020B0604020202020204" pitchFamily="34" charset="0"/>
                <a:ea typeface="Arial Unicode MS" pitchFamily="34" charset="-128"/>
                <a:cs typeface="Kokila" panose="020B0604020202020204" pitchFamily="34" charset="0"/>
              </a:rPr>
            </a:br>
            <a:endParaRPr lang="en-IN" dirty="0"/>
          </a:p>
        </p:txBody>
      </p:sp>
      <p:pic>
        <p:nvPicPr>
          <p:cNvPr id="4" name="Picture 3" descr="Maharishi_Panini_Sanskrit_Evam_Vedic_Vishwavidyalaya_logo-removebg-preview.png">
            <a:extLst>
              <a:ext uri="{FF2B5EF4-FFF2-40B4-BE49-F238E27FC236}">
                <a16:creationId xmlns:a16="http://schemas.microsoft.com/office/drawing/2014/main" id="{2287CC23-3FBA-7272-5FAF-0A67F34F12A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18987" y="433136"/>
            <a:ext cx="954026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9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0A64E-03AA-ABD4-36E2-2CCBD71A6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298383"/>
            <a:ext cx="9966960" cy="2377439"/>
          </a:xfrm>
        </p:spPr>
        <p:txBody>
          <a:bodyPr>
            <a:normAutofit/>
          </a:bodyPr>
          <a:lstStyle/>
          <a:p>
            <a:r>
              <a:rPr lang="hi-IN" sz="48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गृह निर्माण फल </a:t>
            </a:r>
            <a:br>
              <a:rPr lang="hi-IN" sz="48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48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				</a:t>
            </a:r>
            <a:r>
              <a:rPr lang="hi-IN" sz="48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परगेहकृतास्सर्वाः श्रौतस्मार्तक्रियाशुभाः।</a:t>
            </a:r>
            <a:br>
              <a:rPr lang="hi-IN" sz="48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48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				निष्फलाः स्युर्यतस्तासां भूमीशः फलमश्नुते।। </a:t>
            </a:r>
            <a:endParaRPr lang="en-IN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28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34ACD-9AAA-A536-3D45-65551161E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4580" y="882375"/>
            <a:ext cx="8112359" cy="5537675"/>
          </a:xfrm>
        </p:spPr>
        <p:txBody>
          <a:bodyPr>
            <a:normAutofit fontScale="90000"/>
          </a:bodyPr>
          <a:lstStyle/>
          <a:p>
            <a:r>
              <a:rPr lang="hi-IN" sz="8800" b="1" dirty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वेद</a:t>
            </a:r>
            <a:br>
              <a:rPr lang="hi-IN" sz="8800" b="1" dirty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</a:br>
            <a:r>
              <a:rPr lang="hi-IN" sz="72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  <a:t>ऋग्वेद-     आयुर्वेद</a:t>
            </a:r>
            <a:br>
              <a:rPr lang="hi-IN" sz="72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</a:br>
            <a:r>
              <a:rPr lang="hi-IN" sz="72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  <a:t>यजुर्वेद-     धनुर्वेद</a:t>
            </a:r>
            <a:r>
              <a:rPr lang="hi-IN" sz="7200" b="1" dirty="0">
                <a:latin typeface="Kokila" pitchFamily="34" charset="0"/>
                <a:cs typeface="Kokila" pitchFamily="34" charset="0"/>
              </a:rPr>
              <a:t> </a:t>
            </a:r>
            <a:br>
              <a:rPr lang="hi-IN" sz="7200" b="1" dirty="0">
                <a:latin typeface="Kokila" pitchFamily="34" charset="0"/>
                <a:cs typeface="Kokila" pitchFamily="34" charset="0"/>
              </a:rPr>
            </a:br>
            <a:r>
              <a:rPr lang="hi-IN" sz="72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  <a:t>सामवेद-    गन्धर्व वेद </a:t>
            </a:r>
            <a:br>
              <a:rPr lang="hi-IN" sz="72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</a:br>
            <a:r>
              <a:rPr lang="hi-IN" sz="72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  <a:t>अथर्ववेद-  स्थापत्य वेद</a:t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321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20AEC-6094-C6BD-1F71-A1F3A42BB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6076" y="332072"/>
            <a:ext cx="8915399" cy="2262781"/>
          </a:xfrm>
        </p:spPr>
        <p:txBody>
          <a:bodyPr/>
          <a:lstStyle/>
          <a:p>
            <a:r>
              <a:rPr lang="hi-IN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स्थापत्यं पंचमो वेदः</a:t>
            </a:r>
            <a:br>
              <a:rPr lang="en-US" dirty="0">
                <a:latin typeface="Kokila" panose="020B0604020202020204" pitchFamily="34" charset="0"/>
                <a:cs typeface="Kokila" panose="020B0604020202020204" pitchFamily="34" charset="0"/>
              </a:rPr>
            </a:br>
            <a:endParaRPr lang="en-IN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1B3F-3525-0889-8465-9C05F3482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2464067"/>
            <a:ext cx="9446150" cy="4061861"/>
          </a:xfrm>
        </p:spPr>
        <p:txBody>
          <a:bodyPr>
            <a:normAutofit lnSpcReduction="10000"/>
          </a:bodyPr>
          <a:lstStyle/>
          <a:p>
            <a:pPr algn="ctr"/>
            <a:r>
              <a:rPr lang="hi-IN" sz="60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  <a:t>स्थापत्य वेद </a:t>
            </a:r>
          </a:p>
          <a:p>
            <a:endParaRPr lang="en-IN" sz="6000" dirty="0">
              <a:latin typeface="Kokila" panose="020B0604020202020204" pitchFamily="34" charset="0"/>
              <a:cs typeface="Kokila" panose="020B0604020202020204" pitchFamily="34" charset="0"/>
            </a:endParaRPr>
          </a:p>
          <a:p>
            <a:endParaRPr lang="en-IN" sz="6000" dirty="0"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algn="ctr"/>
            <a:r>
              <a:rPr lang="hi-IN" sz="60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वास्तुशास्त्र</a:t>
            </a:r>
            <a:endParaRPr lang="en-US" sz="6000" b="1" dirty="0">
              <a:solidFill>
                <a:srgbClr val="C0000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endParaRPr lang="en-US" sz="6000" b="1" dirty="0">
              <a:solidFill>
                <a:srgbClr val="002060"/>
              </a:solidFill>
              <a:latin typeface="Kokila" pitchFamily="34" charset="0"/>
              <a:cs typeface="Kokila" pitchFamily="34" charset="0"/>
            </a:endParaRPr>
          </a:p>
          <a:p>
            <a:endParaRPr lang="en-IN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FF4C85F0-A560-CA36-B45F-6E433FAEB3C3}"/>
              </a:ext>
            </a:extLst>
          </p:cNvPr>
          <p:cNvSpPr/>
          <p:nvPr/>
        </p:nvSpPr>
        <p:spPr>
          <a:xfrm>
            <a:off x="5956154" y="3429000"/>
            <a:ext cx="952901" cy="178067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367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537C4-B982-BDBD-DE14-778E581F6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105878"/>
            <a:ext cx="9966960" cy="2233061"/>
          </a:xfrm>
        </p:spPr>
        <p:txBody>
          <a:bodyPr>
            <a:normAutofit/>
          </a:bodyPr>
          <a:lstStyle/>
          <a:p>
            <a:pPr algn="ctr"/>
            <a:r>
              <a:rPr lang="en-IN" sz="9600" dirty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     </a:t>
            </a:r>
            <a:r>
              <a:rPr lang="hi-IN" sz="9600" b="1" dirty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ज्योतिष</a:t>
            </a:r>
            <a:r>
              <a:rPr lang="hi-IN" sz="9600" dirty="0">
                <a:solidFill>
                  <a:srgbClr val="C00000"/>
                </a:solidFill>
              </a:rPr>
              <a:t> </a:t>
            </a:r>
            <a:endParaRPr lang="en-IN" sz="9600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09B64B-8228-DAEC-C5E0-1AF9A4E5EC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705725"/>
            <a:ext cx="9367410" cy="2945331"/>
          </a:xfrm>
        </p:spPr>
        <p:txBody>
          <a:bodyPr>
            <a:normAutofit lnSpcReduction="10000"/>
          </a:bodyPr>
          <a:lstStyle/>
          <a:p>
            <a:pPr algn="ctr"/>
            <a:r>
              <a:rPr lang="hi-IN" sz="60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  <a:t>सिद्धान्त- संहिता- होरा</a:t>
            </a:r>
          </a:p>
          <a:p>
            <a:endParaRPr lang="en-IN" sz="6000" b="1" dirty="0">
              <a:solidFill>
                <a:srgbClr val="002060"/>
              </a:solidFill>
              <a:latin typeface="Kokila" pitchFamily="34" charset="0"/>
              <a:cs typeface="Kokila" pitchFamily="34" charset="0"/>
            </a:endParaRPr>
          </a:p>
          <a:p>
            <a:pPr algn="ctr"/>
            <a:r>
              <a:rPr lang="en-IN" sz="60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  <a:t>    </a:t>
            </a:r>
            <a:r>
              <a:rPr lang="hi-IN" sz="60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  <a:t>वास्तुशास्त्र</a:t>
            </a:r>
            <a:endParaRPr lang="en-US" sz="6000" b="1" dirty="0">
              <a:solidFill>
                <a:srgbClr val="002060"/>
              </a:solidFill>
              <a:latin typeface="Kokila" panose="020B0604020202020204" pitchFamily="34" charset="0"/>
              <a:cs typeface="Kokila" pitchFamily="34" charset="0"/>
            </a:endParaRPr>
          </a:p>
          <a:p>
            <a:endParaRPr lang="en-US" sz="2400" dirty="0"/>
          </a:p>
          <a:p>
            <a:endParaRPr lang="en-IN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119E62B-809D-0F12-BCC6-F2DD8A91B771}"/>
              </a:ext>
            </a:extLst>
          </p:cNvPr>
          <p:cNvSpPr/>
          <p:nvPr/>
        </p:nvSpPr>
        <p:spPr>
          <a:xfrm>
            <a:off x="6167979" y="2483318"/>
            <a:ext cx="684702" cy="120155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DE534FA9-12D9-40C8-5D6A-0B279856E5B8}"/>
              </a:ext>
            </a:extLst>
          </p:cNvPr>
          <p:cNvSpPr/>
          <p:nvPr/>
        </p:nvSpPr>
        <p:spPr>
          <a:xfrm>
            <a:off x="4654619" y="2483318"/>
            <a:ext cx="684702" cy="124470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40CF1F10-8A66-1D0B-5827-53139BE1EBDE}"/>
              </a:ext>
            </a:extLst>
          </p:cNvPr>
          <p:cNvSpPr/>
          <p:nvPr/>
        </p:nvSpPr>
        <p:spPr>
          <a:xfrm>
            <a:off x="7731869" y="2440164"/>
            <a:ext cx="552541" cy="124470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0D91100E-59AB-75B5-285D-765C82F08EDA}"/>
              </a:ext>
            </a:extLst>
          </p:cNvPr>
          <p:cNvSpPr/>
          <p:nvPr/>
        </p:nvSpPr>
        <p:spPr>
          <a:xfrm>
            <a:off x="6352674" y="4379495"/>
            <a:ext cx="683393" cy="140528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862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43F73B-9EFE-4DB1-221D-25C8F0BA5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7086" y="500514"/>
            <a:ext cx="7760850" cy="5936862"/>
          </a:xfrm>
        </p:spPr>
        <p:txBody>
          <a:bodyPr>
            <a:normAutofit/>
          </a:bodyPr>
          <a:lstStyle/>
          <a:p>
            <a:pPr algn="ctr"/>
            <a:r>
              <a:rPr lang="hi-IN" sz="4800" b="1" dirty="0">
                <a:solidFill>
                  <a:srgbClr val="002060"/>
                </a:solidFill>
                <a:latin typeface="Kokila" pitchFamily="34" charset="0"/>
                <a:cs typeface="Kokila" pitchFamily="34" charset="0"/>
              </a:rPr>
              <a:t>प्रवर्तकाचार्य-18</a:t>
            </a:r>
            <a:endParaRPr lang="en-IN" sz="4800" b="1" dirty="0">
              <a:solidFill>
                <a:srgbClr val="002060"/>
              </a:solidFill>
              <a:latin typeface="Kokila" pitchFamily="34" charset="0"/>
              <a:cs typeface="Kokila" pitchFamily="34" charset="0"/>
            </a:endParaRPr>
          </a:p>
          <a:p>
            <a:endParaRPr lang="en-IN" sz="4000" b="1" dirty="0">
              <a:solidFill>
                <a:srgbClr val="002060"/>
              </a:solidFill>
              <a:latin typeface="Kokila" pitchFamily="34" charset="0"/>
              <a:cs typeface="Kokila" pitchFamily="34" charset="0"/>
            </a:endParaRPr>
          </a:p>
          <a:p>
            <a:pPr algn="l"/>
            <a:r>
              <a:rPr lang="hi-IN" sz="3600" b="1" dirty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भृगुरत्रिर्वशिष्ठश्च विश्वकर्मा मयस्तथा। </a:t>
            </a:r>
          </a:p>
          <a:p>
            <a:pPr algn="l"/>
            <a:r>
              <a:rPr lang="hi-IN" sz="3600" b="1" dirty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नारदो नग्नजिच्चैव विशालाक्षः पुरन्दरः।।</a:t>
            </a:r>
          </a:p>
          <a:p>
            <a:pPr algn="l"/>
            <a:r>
              <a:rPr lang="hi-IN" sz="3600" b="1" dirty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ब्रह्मा कुमारो नन्दीशः शौनको गर्ग एव च।</a:t>
            </a:r>
          </a:p>
          <a:p>
            <a:pPr algn="l"/>
            <a:r>
              <a:rPr lang="hi-IN" sz="3600" b="1" dirty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वासुदेवोनिरुद्धश्च तथा शुक्रोबृहस्पतिः।</a:t>
            </a:r>
          </a:p>
          <a:p>
            <a:pPr algn="l"/>
            <a:r>
              <a:rPr lang="hi-IN" sz="3600" b="1" dirty="0">
                <a:solidFill>
                  <a:srgbClr val="C00000"/>
                </a:solidFill>
                <a:latin typeface="Kokila" pitchFamily="34" charset="0"/>
                <a:cs typeface="Kokila" pitchFamily="34" charset="0"/>
              </a:rPr>
              <a:t>अष्टादशैते विख्याता वास्तुशास्त्रोपदेशकाः।।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6836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3971C98-7D41-ED4D-7859-CC763C9ED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275" y="298383"/>
            <a:ext cx="10133665" cy="6015791"/>
          </a:xfrm>
        </p:spPr>
        <p:txBody>
          <a:bodyPr>
            <a:normAutofit/>
          </a:bodyPr>
          <a:lstStyle/>
          <a:p>
            <a:pPr algn="ctr"/>
            <a:r>
              <a:rPr lang="hi-IN" sz="72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वास्तु  के भेद</a:t>
            </a:r>
            <a:endParaRPr lang="en-IN" sz="7200" b="1" dirty="0">
              <a:solidFill>
                <a:srgbClr val="C0000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algn="ctr"/>
            <a:r>
              <a:rPr lang="hi-IN" sz="44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1. आवासीय 2. देवालय 3. व्यावसायिक</a:t>
            </a:r>
            <a:endParaRPr lang="en-IN" sz="4400" b="1" dirty="0">
              <a:solidFill>
                <a:srgbClr val="00206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algn="ctr"/>
            <a:endParaRPr lang="hi-IN" sz="4400" b="1" dirty="0">
              <a:solidFill>
                <a:srgbClr val="00206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algn="ctr"/>
            <a:r>
              <a:rPr lang="hi-IN" sz="44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भूमि प्रासाद यानानि शयनं च चतुर्विधम्।</a:t>
            </a:r>
          </a:p>
          <a:p>
            <a:pPr algn="ctr"/>
            <a:r>
              <a:rPr lang="hi-IN" sz="44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भूरेव मुख्यवास्तु स्यात्तत्र जातानि तानि हि।। </a:t>
            </a:r>
          </a:p>
          <a:p>
            <a:pPr algn="r"/>
            <a:r>
              <a:rPr lang="hi-IN" sz="32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मयमतम्</a:t>
            </a:r>
            <a:endParaRPr lang="en-US" sz="1600" b="1" dirty="0">
              <a:solidFill>
                <a:srgbClr val="00206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998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CAAD8-9C23-DD51-D2BF-ED71F25C3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1061927"/>
          </a:xfrm>
        </p:spPr>
        <p:txBody>
          <a:bodyPr>
            <a:normAutofit/>
          </a:bodyPr>
          <a:lstStyle/>
          <a:p>
            <a:pPr algn="ctr"/>
            <a:r>
              <a:rPr lang="hi-IN" sz="5400" b="1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वास्तुशास्त्र के प्रमुख सिद्धान्त</a:t>
            </a:r>
            <a:endParaRPr lang="en-IN" sz="5400" b="1" dirty="0">
              <a:solidFill>
                <a:srgbClr val="C0000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819D2-E2E2-6F9B-A3D4-3C05C72CF1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1091" y="2136808"/>
            <a:ext cx="7652084" cy="419661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i-IN" sz="36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भूमि परीक्षण</a:t>
            </a:r>
          </a:p>
          <a:p>
            <a:pPr algn="l"/>
            <a:r>
              <a:rPr lang="hi-IN" sz="36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भूखण्ड के प्रकार</a:t>
            </a:r>
          </a:p>
          <a:p>
            <a:pPr algn="l"/>
            <a:r>
              <a:rPr lang="hi-IN" sz="36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शिलान्यास</a:t>
            </a:r>
          </a:p>
          <a:p>
            <a:pPr algn="l"/>
            <a:r>
              <a:rPr lang="hi-IN" sz="36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निर्माण विधि</a:t>
            </a:r>
          </a:p>
          <a:p>
            <a:pPr algn="l"/>
            <a:r>
              <a:rPr lang="hi-IN" sz="36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कक्ष विन्यास विधि</a:t>
            </a:r>
          </a:p>
          <a:p>
            <a:pPr algn="l"/>
            <a:r>
              <a:rPr lang="hi-IN" sz="36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ग्राम एवं नगर विन्यास</a:t>
            </a:r>
          </a:p>
          <a:p>
            <a:pPr algn="l"/>
            <a:r>
              <a:rPr lang="hi-IN" sz="3600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प्रवेश विधि</a:t>
            </a:r>
            <a:endParaRPr lang="en-IN" b="1" dirty="0">
              <a:solidFill>
                <a:srgbClr val="00206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66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59DA-4A80-0383-EA4D-217CD7D21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847" y="266359"/>
            <a:ext cx="10740644" cy="1360310"/>
          </a:xfrm>
        </p:spPr>
        <p:txBody>
          <a:bodyPr>
            <a:normAutofit/>
          </a:bodyPr>
          <a:lstStyle/>
          <a:p>
            <a:pPr algn="ctr"/>
            <a:r>
              <a:rPr lang="hi-IN" b="1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वास्तुशास्त्र का अर्थ एवं उद्देश्य</a:t>
            </a:r>
            <a:endParaRPr lang="en-IN" b="1" dirty="0">
              <a:solidFill>
                <a:srgbClr val="00206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EB47AE-BC0E-4E73-4721-297F66EA7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7814" y="1626669"/>
            <a:ext cx="8835991" cy="5034013"/>
          </a:xfrm>
        </p:spPr>
        <p:txBody>
          <a:bodyPr>
            <a:normAutofit/>
          </a:bodyPr>
          <a:lstStyle/>
          <a:p>
            <a:pPr algn="l"/>
            <a:r>
              <a:rPr lang="hi-IN" sz="36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किसी भी प्राणी अथवा वस्तु का निवास </a:t>
            </a:r>
            <a:r>
              <a:rPr lang="hi-IN" sz="3600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वास्तु </a:t>
            </a:r>
            <a:r>
              <a:rPr lang="hi-IN" sz="36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है</a:t>
            </a:r>
          </a:p>
          <a:p>
            <a:pPr algn="l"/>
            <a:r>
              <a:rPr lang="hi-IN" sz="36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निर्माण में प्रयोग होने वाली वस्तुएँ भी वास्तु कहलाती हैं</a:t>
            </a:r>
          </a:p>
          <a:p>
            <a:pPr algn="l"/>
            <a:r>
              <a:rPr lang="hi-IN" sz="3600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उद्देश्य-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hi-IN" sz="36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प्राकृतिक सन्तुलन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hi-IN" sz="36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पंचतत्त्वों का समावेश एवं प्रबन्धन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hi-IN" sz="36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प्राणीयों के सुखपूर्वक निवास की परिकल्पना</a:t>
            </a:r>
            <a:endParaRPr lang="en-US" sz="3600" dirty="0">
              <a:solidFill>
                <a:srgbClr val="00206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algn="l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88792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49BA-0343-2760-B365-CEC4F6732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1851199"/>
          </a:xfrm>
        </p:spPr>
        <p:txBody>
          <a:bodyPr>
            <a:normAutofit fontScale="90000"/>
          </a:bodyPr>
          <a:lstStyle/>
          <a:p>
            <a:pPr algn="l"/>
            <a:r>
              <a:rPr lang="hi-IN" sz="6600" dirty="0">
                <a:solidFill>
                  <a:srgbClr val="C000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                         परिकल्पना</a:t>
            </a:r>
            <a:br>
              <a:rPr lang="hi-IN" sz="6600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60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वास्तुपुरुष </a:t>
            </a:r>
            <a:br>
              <a:rPr lang="hi-IN" sz="60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hi-IN" sz="6000" dirty="0">
                <a:solidFill>
                  <a:srgbClr val="00206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पद विन्यास संरचना</a:t>
            </a:r>
            <a:endParaRPr lang="en-IN" sz="6600" dirty="0">
              <a:solidFill>
                <a:srgbClr val="00206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729992-EC5E-DA88-A4D7-B071016F88D2}"/>
              </a:ext>
            </a:extLst>
          </p:cNvPr>
          <p:cNvSpPr/>
          <p:nvPr/>
        </p:nvSpPr>
        <p:spPr>
          <a:xfrm>
            <a:off x="6093460" y="2099401"/>
            <a:ext cx="3576620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वास्तुशास्त्र एवं ज्योतिष</a:t>
            </a:r>
            <a:b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</a:br>
            <a: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वास्तुशास्त्र एवं प्रकृति</a:t>
            </a:r>
            <a:b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</a:br>
            <a: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वास्तुशास्त्र एवं अभियान्त्रिकी</a:t>
            </a:r>
            <a:b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</a:br>
            <a: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वास्तुशास्त्र एवं प्रबन्धन</a:t>
            </a:r>
            <a:b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</a:br>
            <a: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वास्तुशास्त्र एवं व्यवसाय</a:t>
            </a:r>
            <a:b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</a:br>
            <a: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वास्तुशात्र एवं जल निर्धारण</a:t>
            </a:r>
            <a:b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</a:br>
            <a: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वास्तुशास्त्र एंव नगर विन्यास</a:t>
            </a:r>
            <a:b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</a:br>
            <a:r>
              <a:rPr kumimoji="0" lang="hi-IN" sz="3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वास्तुशास्त्र एवं गृह विन्यास</a:t>
            </a:r>
            <a:endParaRPr lang="en-IN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90732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224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महर्षि पाणिनि संस्कृत एवं वैदिक विश्वविद्यालय, उज्जैन  ज्योतिष एवं ज्योतिर्विज्ञान विभाग   वास्तु परिचय </vt:lpstr>
      <vt:lpstr>वेद ऋग्वेद-     आयुर्वेद यजुर्वेद-     धनुर्वेद  सामवेद-    गन्धर्व वेद  अथर्ववेद-  स्थापत्य वेद </vt:lpstr>
      <vt:lpstr>स्थापत्यं पंचमो वेदः </vt:lpstr>
      <vt:lpstr>     ज्योतिष </vt:lpstr>
      <vt:lpstr>PowerPoint Presentation</vt:lpstr>
      <vt:lpstr>PowerPoint Presentation</vt:lpstr>
      <vt:lpstr>वास्तुशास्त्र के प्रमुख सिद्धान्त</vt:lpstr>
      <vt:lpstr>वास्तुशास्त्र का अर्थ एवं उद्देश्य</vt:lpstr>
      <vt:lpstr>                           परिकल्पना वास्तुपुरुष  पद विन्यास संरचना</vt:lpstr>
      <vt:lpstr>गृह निर्माण फल      परगेहकृतास्सर्वाः श्रौतस्मार्तक्रियाशुभाः।     निष्फलाः स्युर्यतस्तासां भूमीशः फलमश्नुते।।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महर्षि पाणिनि संस्कृत एवं वैदिक विश्वविद्यालय, उज्जैन  ज्योतिष एवं ज्योतिर्विज्ञान विभाग   वास्तुशास्त्रस्य परिचयः </dc:title>
  <dc:creator>919425464550</dc:creator>
  <cp:lastModifiedBy>vijay pandit</cp:lastModifiedBy>
  <cp:revision>3</cp:revision>
  <dcterms:created xsi:type="dcterms:W3CDTF">2023-07-16T13:49:52Z</dcterms:created>
  <dcterms:modified xsi:type="dcterms:W3CDTF">2024-04-12T07:14:53Z</dcterms:modified>
</cp:coreProperties>
</file>