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7" r:id="rId3"/>
    <p:sldId id="263" r:id="rId4"/>
    <p:sldId id="261" r:id="rId5"/>
    <p:sldId id="258" r:id="rId6"/>
    <p:sldId id="259" r:id="rId7"/>
    <p:sldId id="260" r:id="rId8"/>
    <p:sldId id="262"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1AACE4-B2AA-48B8-9A30-C46156BB896D}" type="datetimeFigureOut">
              <a:rPr lang="en-US" smtClean="0"/>
              <a:pPr/>
              <a:t>3/26/2024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A04D35-E23B-4216-81CC-D8A8B014DA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B81BEAB-12C7-47C1-AEA0-0D9B2AE1720E}" type="datetimeFigureOut">
              <a:rPr lang="en-US" smtClean="0"/>
              <a:pPr/>
              <a:t>3/26/2024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F00A856-21EC-431D-A16C-2ED971037C1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81BEAB-12C7-47C1-AEA0-0D9B2AE1720E}" type="datetimeFigureOut">
              <a:rPr lang="en-US" smtClean="0"/>
              <a:pPr/>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0A856-21EC-431D-A16C-2ED971037C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F00A856-21EC-431D-A16C-2ED971037C1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81BEAB-12C7-47C1-AEA0-0D9B2AE1720E}" type="datetimeFigureOut">
              <a:rPr lang="en-US" smtClean="0"/>
              <a:pPr/>
              <a:t>3/26/2024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B81BEAB-12C7-47C1-AEA0-0D9B2AE1720E}" type="datetimeFigureOut">
              <a:rPr lang="en-US" smtClean="0"/>
              <a:pPr/>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F00A856-21EC-431D-A16C-2ED971037C1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B81BEAB-12C7-47C1-AEA0-0D9B2AE1720E}" type="datetimeFigureOut">
              <a:rPr lang="en-US" smtClean="0"/>
              <a:pPr/>
              <a:t>3/26/2024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F00A856-21EC-431D-A16C-2ED971037C1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B81BEAB-12C7-47C1-AEA0-0D9B2AE1720E}" type="datetimeFigureOut">
              <a:rPr lang="en-US" smtClean="0"/>
              <a:pPr/>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0A856-21EC-431D-A16C-2ED971037C1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B81BEAB-12C7-47C1-AEA0-0D9B2AE1720E}" type="datetimeFigureOut">
              <a:rPr lang="en-US" smtClean="0"/>
              <a:pPr/>
              <a:t>3/26/2024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F00A856-21EC-431D-A16C-2ED971037C1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B81BEAB-12C7-47C1-AEA0-0D9B2AE1720E}" type="datetimeFigureOut">
              <a:rPr lang="en-US" smtClean="0"/>
              <a:pPr/>
              <a:t>3/26/2024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F00A856-21EC-431D-A16C-2ED971037C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B81BEAB-12C7-47C1-AEA0-0D9B2AE1720E}" type="datetimeFigureOut">
              <a:rPr lang="en-US" smtClean="0"/>
              <a:pPr/>
              <a:t>3/26/2024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F00A856-21EC-431D-A16C-2ED971037C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F00A856-21EC-431D-A16C-2ED971037C1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B81BEAB-12C7-47C1-AEA0-0D9B2AE1720E}" type="datetimeFigureOut">
              <a:rPr lang="en-US" smtClean="0"/>
              <a:pPr/>
              <a:t>3/26/2024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F00A856-21EC-431D-A16C-2ED971037C1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B81BEAB-12C7-47C1-AEA0-0D9B2AE1720E}" type="datetimeFigureOut">
              <a:rPr lang="en-US" smtClean="0"/>
              <a:pPr/>
              <a:t>3/26/2024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B81BEAB-12C7-47C1-AEA0-0D9B2AE1720E}" type="datetimeFigureOut">
              <a:rPr lang="en-US" smtClean="0"/>
              <a:pPr/>
              <a:t>3/26/2024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F00A856-21EC-431D-A16C-2ED971037C1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924800" cy="914400"/>
          </a:xfrm>
        </p:spPr>
        <p:style>
          <a:lnRef idx="2">
            <a:schemeClr val="accent1"/>
          </a:lnRef>
          <a:fillRef idx="1">
            <a:schemeClr val="lt1"/>
          </a:fillRef>
          <a:effectRef idx="0">
            <a:schemeClr val="accent1"/>
          </a:effectRef>
          <a:fontRef idx="minor">
            <a:schemeClr val="dk1"/>
          </a:fontRef>
        </p:style>
        <p:txBody>
          <a:bodyPr>
            <a:noAutofit/>
          </a:bodyPr>
          <a:lstStyle/>
          <a:p>
            <a:r>
              <a:rPr lang="sa-IN" sz="3600" dirty="0" smtClean="0">
                <a:solidFill>
                  <a:srgbClr val="FF0000"/>
                </a:solidFill>
                <a:latin typeface="Kokila" pitchFamily="34" charset="0"/>
                <a:cs typeface="Kokila" pitchFamily="34" charset="0"/>
              </a:rPr>
              <a:t>महर्षि पाणिनि संस्कृत एवं वैदिक विश्वविद्यालय देवास रोड उज्जैन</a:t>
            </a:r>
            <a:endParaRPr lang="en-US" sz="3600" dirty="0">
              <a:solidFill>
                <a:srgbClr val="FF0000"/>
              </a:solidFill>
              <a:latin typeface="Kokila" pitchFamily="34" charset="0"/>
              <a:cs typeface="Kokila" pitchFamily="34" charset="0"/>
            </a:endParaRPr>
          </a:p>
        </p:txBody>
      </p:sp>
      <p:sp>
        <p:nvSpPr>
          <p:cNvPr id="5" name="Rounded Rectangle 4"/>
          <p:cNvSpPr/>
          <p:nvPr/>
        </p:nvSpPr>
        <p:spPr>
          <a:xfrm>
            <a:off x="4876800" y="4038600"/>
            <a:ext cx="3886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a-IN" sz="3200" dirty="0" smtClean="0">
                <a:solidFill>
                  <a:schemeClr val="accent3"/>
                </a:solidFill>
                <a:latin typeface="Kokila" pitchFamily="34" charset="0"/>
                <a:cs typeface="Kokila" pitchFamily="34" charset="0"/>
              </a:rPr>
              <a:t>ज्योतिष</a:t>
            </a:r>
            <a:r>
              <a:rPr lang="en-US" sz="3200" dirty="0" smtClean="0">
                <a:solidFill>
                  <a:schemeClr val="accent3"/>
                </a:solidFill>
                <a:latin typeface="Kokila" pitchFamily="34" charset="0"/>
                <a:cs typeface="Kokila" pitchFamily="34" charset="0"/>
              </a:rPr>
              <a:t> </a:t>
            </a:r>
            <a:r>
              <a:rPr lang="sa-IN" sz="3200" dirty="0" smtClean="0">
                <a:solidFill>
                  <a:schemeClr val="accent3"/>
                </a:solidFill>
                <a:latin typeface="Kokila" pitchFamily="34" charset="0"/>
                <a:cs typeface="Kokila" pitchFamily="34" charset="0"/>
              </a:rPr>
              <a:t>विभाग</a:t>
            </a:r>
            <a:endParaRPr lang="en-US" sz="3200" dirty="0">
              <a:solidFill>
                <a:schemeClr val="accent3"/>
              </a:solidFill>
              <a:latin typeface="Kokila" pitchFamily="34" charset="0"/>
              <a:cs typeface="Kokila" pitchFamily="34" charset="0"/>
            </a:endParaRPr>
          </a:p>
        </p:txBody>
      </p:sp>
      <p:pic>
        <p:nvPicPr>
          <p:cNvPr id="13" name="Picture 12" descr="download (6) - Copy.jpg"/>
          <p:cNvPicPr>
            <a:picLocks noChangeAspect="1"/>
          </p:cNvPicPr>
          <p:nvPr/>
        </p:nvPicPr>
        <p:blipFill>
          <a:blip r:embed="rId2"/>
          <a:stretch>
            <a:fillRect/>
          </a:stretch>
        </p:blipFill>
        <p:spPr>
          <a:xfrm>
            <a:off x="6934200" y="304800"/>
            <a:ext cx="1905000" cy="1066800"/>
          </a:xfrm>
          <a:prstGeom prst="rect">
            <a:avLst/>
          </a:prstGeom>
        </p:spPr>
      </p:pic>
      <p:pic>
        <p:nvPicPr>
          <p:cNvPr id="6" name="Picture 5" descr="download - Copy.jpg"/>
          <p:cNvPicPr>
            <a:picLocks noChangeAspect="1"/>
          </p:cNvPicPr>
          <p:nvPr/>
        </p:nvPicPr>
        <p:blipFill>
          <a:blip r:embed="rId3"/>
          <a:stretch>
            <a:fillRect/>
          </a:stretch>
        </p:blipFill>
        <p:spPr>
          <a:xfrm>
            <a:off x="3810000" y="228601"/>
            <a:ext cx="1447800" cy="1474124"/>
          </a:xfrm>
          <a:prstGeom prst="rect">
            <a:avLst/>
          </a:prstGeom>
        </p:spPr>
      </p:pic>
      <p:pic>
        <p:nvPicPr>
          <p:cNvPr id="1026" name="Picture 2" descr="C:\Users\HP\Desktop\download (1) - Copy.jpg"/>
          <p:cNvPicPr>
            <a:picLocks noChangeAspect="1" noChangeArrowheads="1"/>
          </p:cNvPicPr>
          <p:nvPr/>
        </p:nvPicPr>
        <p:blipFill>
          <a:blip r:embed="rId4"/>
          <a:srcRect/>
          <a:stretch>
            <a:fillRect/>
          </a:stretch>
        </p:blipFill>
        <p:spPr bwMode="auto">
          <a:xfrm>
            <a:off x="304800" y="457200"/>
            <a:ext cx="1828799" cy="1001916"/>
          </a:xfrm>
          <a:prstGeom prst="rect">
            <a:avLst/>
          </a:prstGeom>
          <a:noFill/>
        </p:spPr>
      </p:pic>
      <p:pic>
        <p:nvPicPr>
          <p:cNvPr id="3" name="Picture 2" descr="C:\Users\HP\Downloads\download (2).jpg"/>
          <p:cNvPicPr>
            <a:picLocks noChangeAspect="1" noChangeArrowheads="1"/>
          </p:cNvPicPr>
          <p:nvPr/>
        </p:nvPicPr>
        <p:blipFill>
          <a:blip r:embed="rId5"/>
          <a:srcRect/>
          <a:stretch>
            <a:fillRect/>
          </a:stretch>
        </p:blipFill>
        <p:spPr bwMode="auto">
          <a:xfrm>
            <a:off x="228600" y="3200400"/>
            <a:ext cx="4495800" cy="2819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295400"/>
            <a:ext cx="8686800" cy="6647974"/>
          </a:xfrm>
          <a:prstGeom prst="rect">
            <a:avLst/>
          </a:prstGeom>
          <a:noFill/>
        </p:spPr>
        <p:txBody>
          <a:bodyPr wrap="square" rtlCol="0">
            <a:spAutoFit/>
          </a:bodyPr>
          <a:lstStyle/>
          <a:p>
            <a:r>
              <a:rPr lang="hi-IN" sz="2400" dirty="0" smtClean="0">
                <a:latin typeface="Kokila" pitchFamily="34" charset="0"/>
                <a:cs typeface="Kokila" pitchFamily="34" charset="0"/>
              </a:rPr>
              <a:t>वाला सामूहिक प्रभाव का विचार किया जाता है। संहिता के विषयों को मुख्यतया तीन रूपों में विभक्त किया गया है। </a:t>
            </a:r>
            <a:endParaRPr lang="sa-IN" sz="2400" dirty="0" smtClean="0">
              <a:latin typeface="Kokila" pitchFamily="34" charset="0"/>
              <a:cs typeface="Kokila" pitchFamily="34" charset="0"/>
            </a:endParaRPr>
          </a:p>
          <a:p>
            <a:pPr marL="1257300" lvl="2" indent="-342900">
              <a:buAutoNum type="arabicParenBoth"/>
            </a:pPr>
            <a:r>
              <a:rPr lang="hi-IN" sz="2400" dirty="0" smtClean="0">
                <a:latin typeface="Kokila" pitchFamily="34" charset="0"/>
                <a:cs typeface="Kokila" pitchFamily="34" charset="0"/>
              </a:rPr>
              <a:t>पंचांग विषयक</a:t>
            </a:r>
            <a:endParaRPr lang="sa-IN" sz="2400" dirty="0" smtClean="0">
              <a:latin typeface="Kokila" pitchFamily="34" charset="0"/>
              <a:cs typeface="Kokila" pitchFamily="34" charset="0"/>
            </a:endParaRPr>
          </a:p>
          <a:p>
            <a:pPr marL="1257300" lvl="2" indent="-342900">
              <a:buAutoNum type="arabicParenBoth"/>
            </a:pPr>
            <a:r>
              <a:rPr lang="en-US" sz="2400" dirty="0" smtClean="0">
                <a:latin typeface="Kokila" pitchFamily="34" charset="0"/>
                <a:cs typeface="Kokila" pitchFamily="34" charset="0"/>
              </a:rPr>
              <a:t> </a:t>
            </a:r>
            <a:r>
              <a:rPr lang="hi-IN" sz="2400" dirty="0" smtClean="0">
                <a:latin typeface="Kokila" pitchFamily="34" charset="0"/>
                <a:cs typeface="Kokila" pitchFamily="34" charset="0"/>
              </a:rPr>
              <a:t>राष्ट्र विषयक</a:t>
            </a:r>
            <a:r>
              <a:rPr lang="en-US" sz="2400" dirty="0" smtClean="0">
                <a:latin typeface="Kokila" pitchFamily="34" charset="0"/>
                <a:cs typeface="Kokila" pitchFamily="34" charset="0"/>
              </a:rPr>
              <a:t> </a:t>
            </a:r>
            <a:endParaRPr lang="sa-IN" sz="2400" dirty="0" smtClean="0">
              <a:latin typeface="Kokila" pitchFamily="34" charset="0"/>
              <a:cs typeface="Kokila" pitchFamily="34" charset="0"/>
            </a:endParaRPr>
          </a:p>
          <a:p>
            <a:pPr marL="1257300" lvl="2" indent="-342900">
              <a:buAutoNum type="arabicParenBoth"/>
            </a:pPr>
            <a:r>
              <a:rPr lang="en-US" sz="2400" dirty="0" smtClean="0">
                <a:latin typeface="Kokila" pitchFamily="34" charset="0"/>
                <a:cs typeface="Kokila" pitchFamily="34" charset="0"/>
              </a:rPr>
              <a:t> </a:t>
            </a:r>
            <a:r>
              <a:rPr lang="hi-IN" sz="2400" dirty="0" smtClean="0">
                <a:latin typeface="Kokila" pitchFamily="34" charset="0"/>
                <a:cs typeface="Kokila" pitchFamily="34" charset="0"/>
              </a:rPr>
              <a:t>व्यक्ति विषयका</a:t>
            </a:r>
            <a:endParaRPr lang="sa-IN" sz="2400" dirty="0" smtClean="0">
              <a:latin typeface="Kokila" pitchFamily="34" charset="0"/>
              <a:cs typeface="Kokila" pitchFamily="34" charset="0"/>
            </a:endParaRPr>
          </a:p>
          <a:p>
            <a:r>
              <a:rPr lang="en-US" sz="2400" dirty="0" smtClean="0">
                <a:latin typeface="Kokila" pitchFamily="34" charset="0"/>
                <a:cs typeface="Kokila" pitchFamily="34" charset="0"/>
              </a:rPr>
              <a:t>(1) </a:t>
            </a:r>
            <a:r>
              <a:rPr lang="hi-IN" sz="2400" dirty="0" smtClean="0">
                <a:latin typeface="Kokila" pitchFamily="34" charset="0"/>
                <a:cs typeface="Kokila" pitchFamily="34" charset="0"/>
              </a:rPr>
              <a:t>पंचांग विषयक</a:t>
            </a:r>
            <a:endParaRPr lang="en-US" sz="2400" dirty="0" smtClean="0">
              <a:latin typeface="Kokila" pitchFamily="34" charset="0"/>
              <a:cs typeface="Kokila" pitchFamily="34" charset="0"/>
            </a:endParaRPr>
          </a:p>
          <a:p>
            <a:r>
              <a:rPr lang="en-US" sz="2400" dirty="0" smtClean="0">
                <a:latin typeface="Kokila" pitchFamily="34" charset="0"/>
                <a:cs typeface="Kokila" pitchFamily="34" charset="0"/>
              </a:rPr>
              <a:t> </a:t>
            </a:r>
          </a:p>
          <a:p>
            <a:pPr algn="ctr"/>
            <a:r>
              <a:rPr lang="hi-IN" sz="2800" dirty="0" smtClean="0">
                <a:solidFill>
                  <a:srgbClr val="C00000"/>
                </a:solidFill>
                <a:latin typeface="Kokila" pitchFamily="34" charset="0"/>
                <a:cs typeface="Kokila" pitchFamily="34" charset="0"/>
              </a:rPr>
              <a:t>तिथ</a:t>
            </a:r>
            <a:r>
              <a:rPr lang="sa-IN" sz="2800" dirty="0" smtClean="0">
                <a:solidFill>
                  <a:srgbClr val="C00000"/>
                </a:solidFill>
                <a:latin typeface="Kokila" pitchFamily="34" charset="0"/>
                <a:cs typeface="Kokila" pitchFamily="34" charset="0"/>
              </a:rPr>
              <a:t>ि</a:t>
            </a:r>
            <a:r>
              <a:rPr lang="hi-IN" sz="2800" dirty="0" smtClean="0">
                <a:solidFill>
                  <a:srgbClr val="C00000"/>
                </a:solidFill>
                <a:latin typeface="Kokila" pitchFamily="34" charset="0"/>
                <a:cs typeface="Kokila" pitchFamily="34" charset="0"/>
              </a:rPr>
              <a:t> वासर नक्षत्रे योग: </a:t>
            </a:r>
            <a:r>
              <a:rPr lang="hi-IN" sz="2800" smtClean="0">
                <a:solidFill>
                  <a:srgbClr val="C00000"/>
                </a:solidFill>
                <a:latin typeface="Kokila" pitchFamily="34" charset="0"/>
                <a:cs typeface="Kokila" pitchFamily="34" charset="0"/>
              </a:rPr>
              <a:t>करणमेव च</a:t>
            </a:r>
            <a:r>
              <a:rPr lang="sa-IN" sz="2800" smtClean="0">
                <a:solidFill>
                  <a:srgbClr val="C00000"/>
                </a:solidFill>
                <a:latin typeface="Kokila" pitchFamily="34" charset="0"/>
                <a:cs typeface="Kokila" pitchFamily="34" charset="0"/>
              </a:rPr>
              <a:t>।</a:t>
            </a:r>
            <a:endParaRPr lang="en-US" sz="2800" dirty="0" smtClean="0">
              <a:solidFill>
                <a:srgbClr val="C00000"/>
              </a:solidFill>
              <a:latin typeface="Kokila" pitchFamily="34" charset="0"/>
              <a:cs typeface="Kokila" pitchFamily="34" charset="0"/>
            </a:endParaRPr>
          </a:p>
          <a:p>
            <a:pPr algn="ctr"/>
            <a:r>
              <a:rPr lang="en-US" sz="2800" dirty="0" smtClean="0">
                <a:solidFill>
                  <a:srgbClr val="C00000"/>
                </a:solidFill>
                <a:latin typeface="Kokila" pitchFamily="34" charset="0"/>
                <a:cs typeface="Kokila" pitchFamily="34" charset="0"/>
              </a:rPr>
              <a:t> </a:t>
            </a:r>
          </a:p>
          <a:p>
            <a:pPr algn="ctr"/>
            <a:r>
              <a:rPr lang="hi-IN" sz="2800" dirty="0" smtClean="0">
                <a:solidFill>
                  <a:srgbClr val="C00000"/>
                </a:solidFill>
                <a:latin typeface="Kokila" pitchFamily="34" charset="0"/>
                <a:cs typeface="Kokila" pitchFamily="34" charset="0"/>
              </a:rPr>
              <a:t>इति पंचांगमाख्यातं व्रतपर्वनिदर्शकम्।।</a:t>
            </a:r>
            <a:endParaRPr lang="en-US" sz="2800" dirty="0" smtClean="0">
              <a:solidFill>
                <a:srgbClr val="C00000"/>
              </a:solidFill>
              <a:latin typeface="Kokila" pitchFamily="34" charset="0"/>
              <a:cs typeface="Kokila" pitchFamily="34" charset="0"/>
            </a:endParaRPr>
          </a:p>
          <a:p>
            <a:pPr algn="ctr"/>
            <a:r>
              <a:rPr lang="en-US" sz="2400" dirty="0" smtClean="0">
                <a:solidFill>
                  <a:srgbClr val="C00000"/>
                </a:solidFill>
                <a:latin typeface="Kokila" pitchFamily="34" charset="0"/>
                <a:cs typeface="Kokila" pitchFamily="34" charset="0"/>
              </a:rPr>
              <a:t> </a:t>
            </a:r>
          </a:p>
          <a:p>
            <a:r>
              <a:rPr lang="hi-IN" sz="2400" dirty="0" smtClean="0">
                <a:latin typeface="Kokila" pitchFamily="34" charset="0"/>
                <a:cs typeface="Kokila" pitchFamily="34" charset="0"/>
              </a:rPr>
              <a:t>तिथि</a:t>
            </a:r>
            <a:r>
              <a:rPr lang="en-US" sz="2400" dirty="0" smtClean="0">
                <a:latin typeface="Kokila" pitchFamily="34" charset="0"/>
                <a:cs typeface="Kokila" pitchFamily="34" charset="0"/>
              </a:rPr>
              <a:t>, </a:t>
            </a:r>
            <a:r>
              <a:rPr lang="hi-IN" sz="2400" dirty="0" smtClean="0">
                <a:latin typeface="Kokila" pitchFamily="34" charset="0"/>
                <a:cs typeface="Kokila" pitchFamily="34" charset="0"/>
              </a:rPr>
              <a:t>वार</a:t>
            </a:r>
            <a:r>
              <a:rPr lang="en-US" sz="2400" dirty="0" smtClean="0">
                <a:latin typeface="Kokila" pitchFamily="34" charset="0"/>
                <a:cs typeface="Kokila" pitchFamily="34" charset="0"/>
              </a:rPr>
              <a:t>, </a:t>
            </a:r>
            <a:r>
              <a:rPr lang="hi-IN" sz="2400" dirty="0" smtClean="0">
                <a:latin typeface="Kokila" pitchFamily="34" charset="0"/>
                <a:cs typeface="Kokila" pitchFamily="34" charset="0"/>
              </a:rPr>
              <a:t>नक्षत्र योग</a:t>
            </a:r>
            <a:r>
              <a:rPr lang="en-US" sz="2400" dirty="0" smtClean="0">
                <a:latin typeface="Kokila" pitchFamily="34" charset="0"/>
                <a:cs typeface="Kokila" pitchFamily="34" charset="0"/>
              </a:rPr>
              <a:t>, </a:t>
            </a:r>
            <a:r>
              <a:rPr lang="hi-IN" sz="2400" dirty="0" smtClean="0">
                <a:latin typeface="Kokila" pitchFamily="34" charset="0"/>
                <a:cs typeface="Kokila" pitchFamily="34" charset="0"/>
              </a:rPr>
              <a:t>करण के द्वारा समष्टिगत चिंतन पंचांग विषयक संहिता के विषय होते हैं। इसके </a:t>
            </a:r>
            <a:r>
              <a:rPr lang="sa-IN" sz="2400" dirty="0" smtClean="0">
                <a:latin typeface="Kokila" pitchFamily="34" charset="0"/>
                <a:cs typeface="Kokila" pitchFamily="34" charset="0"/>
              </a:rPr>
              <a:t>अन्तर्ग</a:t>
            </a:r>
            <a:r>
              <a:rPr lang="hi-IN" sz="2400" dirty="0" smtClean="0">
                <a:latin typeface="Kokila" pitchFamily="34" charset="0"/>
                <a:cs typeface="Kokila" pitchFamily="34" charset="0"/>
              </a:rPr>
              <a:t>त मुहूर्त आदि का विधान होता है।</a:t>
            </a:r>
            <a:endParaRPr lang="en-US" sz="2400" dirty="0" smtClean="0">
              <a:latin typeface="Kokila" pitchFamily="34" charset="0"/>
              <a:cs typeface="Kokila" pitchFamily="34" charset="0"/>
            </a:endParaRPr>
          </a:p>
          <a:p>
            <a:r>
              <a:rPr lang="en-US" sz="2400" dirty="0" smtClean="0">
                <a:latin typeface="Kokila" pitchFamily="34" charset="0"/>
                <a:cs typeface="Kokila" pitchFamily="34" charset="0"/>
              </a:rPr>
              <a:t> </a:t>
            </a:r>
          </a:p>
          <a:p>
            <a:pPr marL="1257300" lvl="2" indent="-342900">
              <a:lnSpc>
                <a:spcPct val="150000"/>
              </a:lnSpc>
              <a:buAutoNum type="arabicParenBoth"/>
            </a:pPr>
            <a:endParaRPr lang="en-US" sz="2000" dirty="0" smtClean="0"/>
          </a:p>
          <a:p>
            <a:pPr>
              <a:lnSpc>
                <a:spcPct val="150000"/>
              </a:lnSpc>
            </a:pPr>
            <a:r>
              <a:rPr lang="en-US" sz="2000" dirty="0" smtClean="0"/>
              <a: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295400"/>
            <a:ext cx="8915400" cy="6124754"/>
          </a:xfrm>
          <a:prstGeom prst="rect">
            <a:avLst/>
          </a:prstGeom>
          <a:noFill/>
        </p:spPr>
        <p:txBody>
          <a:bodyPr wrap="square" rtlCol="0">
            <a:spAutoFit/>
          </a:bodyPr>
          <a:lstStyle/>
          <a:p>
            <a:r>
              <a:rPr lang="en-US" dirty="0" smtClean="0">
                <a:solidFill>
                  <a:srgbClr val="FF0000"/>
                </a:solidFill>
              </a:rPr>
              <a:t>(</a:t>
            </a:r>
            <a:r>
              <a:rPr lang="en-US" sz="2800" dirty="0" smtClean="0">
                <a:solidFill>
                  <a:srgbClr val="FF0000"/>
                </a:solidFill>
                <a:latin typeface="Kokila" pitchFamily="34" charset="0"/>
                <a:cs typeface="Kokila" pitchFamily="34" charset="0"/>
              </a:rPr>
              <a:t>2) </a:t>
            </a:r>
            <a:r>
              <a:rPr lang="hi-IN" sz="2800" dirty="0" smtClean="0">
                <a:solidFill>
                  <a:srgbClr val="FF0000"/>
                </a:solidFill>
                <a:latin typeface="Kokila" pitchFamily="34" charset="0"/>
                <a:cs typeface="Kokila" pitchFamily="34" charset="0"/>
              </a:rPr>
              <a:t>राष्ट्र विषयक</a:t>
            </a:r>
            <a:endParaRPr lang="sa-IN" sz="2800" dirty="0" smtClean="0">
              <a:solidFill>
                <a:srgbClr val="FF0000"/>
              </a:solidFill>
              <a:latin typeface="Kokila" pitchFamily="34" charset="0"/>
              <a:cs typeface="Kokila" pitchFamily="34" charset="0"/>
            </a:endParaRPr>
          </a:p>
          <a:p>
            <a:r>
              <a:rPr lang="sa-IN" sz="2800" dirty="0" smtClean="0">
                <a:latin typeface="Kokila" pitchFamily="34" charset="0"/>
                <a:cs typeface="Kokila" pitchFamily="34" charset="0"/>
              </a:rPr>
              <a:t>	</a:t>
            </a:r>
            <a:r>
              <a:rPr lang="hi-IN" sz="2800" dirty="0" smtClean="0">
                <a:latin typeface="Kokila" pitchFamily="34" charset="0"/>
                <a:cs typeface="Kokila" pitchFamily="34" charset="0"/>
              </a:rPr>
              <a:t>प्राकृतिक उत्पात</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भूकम्प</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वर्षा आदि विषयों का चिन्तन राष्ट्रविषयक संहिता विभागा</a:t>
            </a:r>
            <a:r>
              <a:rPr lang="sa-IN" sz="2800" dirty="0" smtClean="0">
                <a:latin typeface="Kokila" pitchFamily="34" charset="0"/>
                <a:cs typeface="Kokila" pitchFamily="34" charset="0"/>
              </a:rPr>
              <a:t> </a:t>
            </a:r>
          </a:p>
          <a:p>
            <a:r>
              <a:rPr lang="sa-IN" sz="2800" dirty="0" smtClean="0">
                <a:latin typeface="Kokila" pitchFamily="34" charset="0"/>
                <a:cs typeface="Kokila" pitchFamily="34" charset="0"/>
              </a:rPr>
              <a:t>  </a:t>
            </a:r>
            <a:r>
              <a:rPr lang="hi-IN" sz="2800" dirty="0" smtClean="0">
                <a:latin typeface="Kokila" pitchFamily="34" charset="0"/>
                <a:cs typeface="Kokila" pitchFamily="34" charset="0"/>
              </a:rPr>
              <a:t>में आता है।</a:t>
            </a:r>
            <a:endParaRPr lang="en-US" sz="2800" dirty="0" smtClean="0">
              <a:latin typeface="Kokila" pitchFamily="34" charset="0"/>
              <a:cs typeface="Kokila" pitchFamily="34" charset="0"/>
            </a:endParaRPr>
          </a:p>
          <a:p>
            <a:r>
              <a:rPr lang="en-US" sz="2800" dirty="0" smtClean="0">
                <a:latin typeface="Kokila" pitchFamily="34" charset="0"/>
                <a:cs typeface="Kokila" pitchFamily="34" charset="0"/>
              </a:rPr>
              <a:t> </a:t>
            </a:r>
          </a:p>
          <a:p>
            <a:r>
              <a:rPr lang="en-US" sz="2800" dirty="0" smtClean="0">
                <a:solidFill>
                  <a:srgbClr val="FF0000"/>
                </a:solidFill>
                <a:latin typeface="Kokila" pitchFamily="34" charset="0"/>
                <a:cs typeface="Kokila" pitchFamily="34" charset="0"/>
              </a:rPr>
              <a:t>(3) </a:t>
            </a:r>
            <a:r>
              <a:rPr lang="hi-IN" sz="2800" dirty="0" smtClean="0">
                <a:solidFill>
                  <a:srgbClr val="FF0000"/>
                </a:solidFill>
                <a:latin typeface="Kokila" pitchFamily="34" charset="0"/>
                <a:cs typeface="Kokila" pitchFamily="34" charset="0"/>
              </a:rPr>
              <a:t>व्यक्ति विषयक</a:t>
            </a:r>
            <a:endParaRPr lang="en-US" sz="2800" dirty="0" smtClean="0">
              <a:solidFill>
                <a:srgbClr val="FF0000"/>
              </a:solidFill>
              <a:latin typeface="Kokila" pitchFamily="34" charset="0"/>
              <a:cs typeface="Kokila" pitchFamily="34" charset="0"/>
            </a:endParaRPr>
          </a:p>
          <a:p>
            <a:r>
              <a:rPr lang="en-US" sz="2800" dirty="0" smtClean="0">
                <a:solidFill>
                  <a:srgbClr val="FF0000"/>
                </a:solidFill>
                <a:latin typeface="Kokila" pitchFamily="34" charset="0"/>
                <a:cs typeface="Kokila" pitchFamily="34" charset="0"/>
              </a:rPr>
              <a:t> </a:t>
            </a:r>
          </a:p>
          <a:p>
            <a:r>
              <a:rPr lang="sa-IN" sz="2800" dirty="0" smtClean="0">
                <a:latin typeface="Kokila" pitchFamily="34" charset="0"/>
                <a:cs typeface="Kokila" pitchFamily="34" charset="0"/>
              </a:rPr>
              <a:t>	</a:t>
            </a:r>
            <a:r>
              <a:rPr lang="hi-IN" sz="2800" dirty="0" smtClean="0">
                <a:latin typeface="Kokila" pitchFamily="34" charset="0"/>
                <a:cs typeface="Kokila" pitchFamily="34" charset="0"/>
              </a:rPr>
              <a:t>यात्रा- शकुन</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स्त्री-पुरुष लक्षण का चिन्तन आदि के विषय इस</a:t>
            </a:r>
            <a:r>
              <a:rPr lang="sa-IN" sz="2800" dirty="0" smtClean="0">
                <a:latin typeface="Kokila" pitchFamily="34" charset="0"/>
                <a:cs typeface="Kokila" pitchFamily="34" charset="0"/>
              </a:rPr>
              <a:t>में</a:t>
            </a:r>
            <a:r>
              <a:rPr lang="hi-IN" sz="2800" dirty="0" smtClean="0">
                <a:latin typeface="Kokila" pitchFamily="34" charset="0"/>
                <a:cs typeface="Kokila" pitchFamily="34" charset="0"/>
              </a:rPr>
              <a:t> रखे जाते हैं।</a:t>
            </a:r>
            <a:r>
              <a:rPr lang="sa-IN" sz="2800" dirty="0" smtClean="0">
                <a:latin typeface="Kokila" pitchFamily="34" charset="0"/>
                <a:cs typeface="Kokila" pitchFamily="34" charset="0"/>
              </a:rPr>
              <a:t>	</a:t>
            </a:r>
          </a:p>
          <a:p>
            <a:r>
              <a:rPr lang="sa-IN" sz="2800" dirty="0" smtClean="0">
                <a:solidFill>
                  <a:srgbClr val="FF0000"/>
                </a:solidFill>
                <a:latin typeface="Kokila" pitchFamily="34" charset="0"/>
                <a:cs typeface="Kokila" pitchFamily="34" charset="0"/>
              </a:rPr>
              <a:t>	होरा 	  </a:t>
            </a:r>
          </a:p>
          <a:p>
            <a:r>
              <a:rPr lang="sa-IN"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होरेत्य होरात्र विकल्पमेके वांछन्ति पूर्वापर वर्ण लोपात्। </a:t>
            </a:r>
            <a:endParaRPr lang="sa-IN" sz="2800" dirty="0" smtClean="0">
              <a:solidFill>
                <a:srgbClr val="FF0000"/>
              </a:solidFill>
              <a:latin typeface="Kokila" pitchFamily="34" charset="0"/>
              <a:cs typeface="Kokila" pitchFamily="34" charset="0"/>
            </a:endParaRPr>
          </a:p>
          <a:p>
            <a:pPr lvl="1" algn="ctr"/>
            <a:r>
              <a:rPr lang="sa-IN"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कर्माजिं पूर्वभवे सदादि यत्तस्य पंक</a:t>
            </a:r>
            <a:r>
              <a:rPr lang="sa-IN" sz="2800" dirty="0" smtClean="0">
                <a:solidFill>
                  <a:srgbClr val="FF0000"/>
                </a:solidFill>
                <a:latin typeface="Kokila" pitchFamily="34" charset="0"/>
                <a:cs typeface="Kokila" pitchFamily="34" charset="0"/>
              </a:rPr>
              <a:t>्</a:t>
            </a:r>
            <a:r>
              <a:rPr lang="hi-IN" sz="2800" dirty="0" smtClean="0">
                <a:solidFill>
                  <a:srgbClr val="FF0000"/>
                </a:solidFill>
                <a:latin typeface="Kokila" pitchFamily="34" charset="0"/>
                <a:cs typeface="Kokila" pitchFamily="34" charset="0"/>
              </a:rPr>
              <a:t>त</a:t>
            </a:r>
            <a:r>
              <a:rPr lang="sa-IN" sz="2800" dirty="0" smtClean="0">
                <a:solidFill>
                  <a:srgbClr val="FF0000"/>
                </a:solidFill>
                <a:latin typeface="Kokila" pitchFamily="34" charset="0"/>
                <a:cs typeface="Kokila" pitchFamily="34" charset="0"/>
              </a:rPr>
              <a:t>ि</a:t>
            </a:r>
            <a:r>
              <a:rPr lang="hi-IN" sz="2800" dirty="0" smtClean="0">
                <a:solidFill>
                  <a:srgbClr val="FF0000"/>
                </a:solidFill>
                <a:latin typeface="Kokila" pitchFamily="34" charset="0"/>
                <a:cs typeface="Kokila" pitchFamily="34" charset="0"/>
              </a:rPr>
              <a:t> समभिव्यनक्ति।।</a:t>
            </a:r>
            <a:endParaRPr lang="en-US" sz="2800" dirty="0" smtClean="0">
              <a:solidFill>
                <a:srgbClr val="FF0000"/>
              </a:solidFill>
              <a:latin typeface="Kokila" pitchFamily="34" charset="0"/>
              <a:cs typeface="Kokila" pitchFamily="34" charset="0"/>
            </a:endParaRPr>
          </a:p>
          <a:p>
            <a:pPr lvl="1" algn="ctr"/>
            <a:r>
              <a:rPr lang="en-US" sz="2800" dirty="0" smtClean="0">
                <a:solidFill>
                  <a:srgbClr val="FF0000"/>
                </a:solidFill>
                <a:latin typeface="Kokila" pitchFamily="34" charset="0"/>
                <a:cs typeface="Kokila" pitchFamily="34" charset="0"/>
              </a:rPr>
              <a:t> </a:t>
            </a:r>
          </a:p>
          <a:p>
            <a:endParaRPr lang="en-US" sz="2400" dirty="0" smtClean="0">
              <a:solidFill>
                <a:srgbClr val="FF0000"/>
              </a:solidFill>
            </a:endParaRPr>
          </a:p>
          <a:p>
            <a:r>
              <a:rPr lang="en-US" sz="2400" dirty="0" smtClean="0">
                <a:solidFill>
                  <a:srgbClr val="FF0000"/>
                </a:solidFill>
              </a:rPr>
              <a:t> </a:t>
            </a:r>
          </a:p>
          <a:p>
            <a:endParaRPr lang="en-US" dirty="0" smtClean="0"/>
          </a:p>
          <a:p>
            <a:endParaRPr lang="en-US" dirty="0"/>
          </a:p>
        </p:txBody>
      </p:sp>
      <p:sp>
        <p:nvSpPr>
          <p:cNvPr id="4" name="Right Arrow 3"/>
          <p:cNvSpPr/>
          <p:nvPr/>
        </p:nvSpPr>
        <p:spPr>
          <a:xfrm>
            <a:off x="609600" y="38100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762000" y="4495800"/>
            <a:ext cx="3810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5794248" cy="1219200"/>
          </a:xfrm>
        </p:spPr>
        <p:txBody>
          <a:bodyPr>
            <a:noAutofit/>
          </a:bodyPr>
          <a:lstStyle/>
          <a:p>
            <a:r>
              <a:rPr lang="sa-IN" sz="5400" dirty="0" smtClean="0">
                <a:latin typeface="Kokila" pitchFamily="34" charset="0"/>
                <a:cs typeface="Kokila" pitchFamily="34" charset="0"/>
              </a:rPr>
              <a:t>ज्योतिष शास्त्र का महत्व </a:t>
            </a:r>
            <a:endParaRPr lang="en-US" sz="5400" dirty="0">
              <a:latin typeface="Kokila" pitchFamily="34" charset="0"/>
              <a:cs typeface="Kokila" pitchFamily="34" charset="0"/>
            </a:endParaRPr>
          </a:p>
        </p:txBody>
      </p:sp>
      <p:sp>
        <p:nvSpPr>
          <p:cNvPr id="3" name="Right Arrow 2"/>
          <p:cNvSpPr/>
          <p:nvPr/>
        </p:nvSpPr>
        <p:spPr>
          <a:xfrm>
            <a:off x="533400" y="533400"/>
            <a:ext cx="457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0" y="1295400"/>
            <a:ext cx="8763000" cy="4062651"/>
          </a:xfrm>
          <a:prstGeom prst="rect">
            <a:avLst/>
          </a:prstGeom>
          <a:noFill/>
        </p:spPr>
        <p:txBody>
          <a:bodyPr wrap="square" rtlCol="0">
            <a:spAutoFit/>
          </a:bodyPr>
          <a:lstStyle/>
          <a:p>
            <a:pPr>
              <a:lnSpc>
                <a:spcPct val="150000"/>
              </a:lnSpc>
            </a:pPr>
            <a:endParaRPr lang="sa-IN" sz="2800" dirty="0" smtClean="0">
              <a:solidFill>
                <a:srgbClr val="FF0000"/>
              </a:solidFill>
            </a:endParaRPr>
          </a:p>
          <a:p>
            <a:pPr>
              <a:lnSpc>
                <a:spcPct val="150000"/>
              </a:lnSpc>
            </a:pPr>
            <a:r>
              <a:rPr lang="sa-IN" sz="3600" dirty="0" smtClean="0">
                <a:solidFill>
                  <a:srgbClr val="FF0000"/>
                </a:solidFill>
                <a:latin typeface="Kokila" pitchFamily="34" charset="0"/>
                <a:cs typeface="Kokila" pitchFamily="34" charset="0"/>
              </a:rPr>
              <a:t>		विनैतदखिलं कार्यं श्रौतस्मार्तं न सिद्ध्यति ।</a:t>
            </a:r>
          </a:p>
          <a:p>
            <a:pPr>
              <a:lnSpc>
                <a:spcPct val="150000"/>
              </a:lnSpc>
            </a:pPr>
            <a:endParaRPr lang="sa-IN" sz="3600" dirty="0" smtClean="0">
              <a:solidFill>
                <a:srgbClr val="FF0000"/>
              </a:solidFill>
              <a:latin typeface="Kokila" pitchFamily="34" charset="0"/>
              <a:cs typeface="Kokila" pitchFamily="34" charset="0"/>
            </a:endParaRPr>
          </a:p>
          <a:p>
            <a:pPr>
              <a:lnSpc>
                <a:spcPct val="150000"/>
              </a:lnSpc>
            </a:pPr>
            <a:r>
              <a:rPr lang="sa-IN" sz="3600" dirty="0" smtClean="0">
                <a:solidFill>
                  <a:srgbClr val="FF0000"/>
                </a:solidFill>
                <a:latin typeface="Kokila" pitchFamily="34" charset="0"/>
                <a:cs typeface="Kokila" pitchFamily="34" charset="0"/>
              </a:rPr>
              <a:t>		यथा शिखा मयूराणां नागाणां मणयो यथा।</a:t>
            </a:r>
          </a:p>
          <a:p>
            <a:pPr>
              <a:lnSpc>
                <a:spcPct val="150000"/>
              </a:lnSpc>
            </a:pPr>
            <a:r>
              <a:rPr lang="sa-IN" sz="3600" dirty="0" smtClean="0">
                <a:solidFill>
                  <a:srgbClr val="FF0000"/>
                </a:solidFill>
                <a:latin typeface="Kokila" pitchFamily="34" charset="0"/>
                <a:cs typeface="Kokila" pitchFamily="34" charset="0"/>
              </a:rPr>
              <a:t>		तद्वद्वेदांगशास्त्राणां ज्योतिषां मूर्ध्नि संस्थितम्।।</a:t>
            </a:r>
            <a:endParaRPr lang="en-US" sz="3600" dirty="0">
              <a:solidFill>
                <a:srgbClr val="FF0000"/>
              </a:solidFill>
              <a:latin typeface="Kokila" pitchFamily="34" charset="0"/>
              <a:cs typeface="Kokila" pitchFamily="34" charset="0"/>
            </a:endParaRPr>
          </a:p>
        </p:txBody>
      </p:sp>
      <p:sp>
        <p:nvSpPr>
          <p:cNvPr id="5" name="Right Arrow 4"/>
          <p:cNvSpPr/>
          <p:nvPr/>
        </p:nvSpPr>
        <p:spPr>
          <a:xfrm>
            <a:off x="304800" y="2209800"/>
            <a:ext cx="1219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133600" y="3200400"/>
            <a:ext cx="4495800"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0"/>
            <a:ext cx="8763000" cy="5539978"/>
          </a:xfrm>
          <a:prstGeom prst="rect">
            <a:avLst/>
          </a:prstGeom>
          <a:noFill/>
        </p:spPr>
        <p:txBody>
          <a:bodyPr wrap="square" rtlCol="0">
            <a:spAutoFit/>
          </a:bodyPr>
          <a:lstStyle/>
          <a:p>
            <a:pPr marL="457200" indent="-457200">
              <a:lnSpc>
                <a:spcPct val="150000"/>
              </a:lnSpc>
            </a:pPr>
            <a:r>
              <a:rPr lang="sa-IN" sz="2000" dirty="0" smtClean="0"/>
              <a:t> 	</a:t>
            </a:r>
            <a:r>
              <a:rPr lang="hi-IN" sz="2400" dirty="0" smtClean="0">
                <a:latin typeface="Kokila" pitchFamily="34" charset="0"/>
                <a:cs typeface="Kokila" pitchFamily="34" charset="0"/>
              </a:rPr>
              <a:t>भारतीय संस्कृति में वेद विहित यज्ञादि शुभ कार्यों की समग्र व्यवस्था वेदांग</a:t>
            </a:r>
            <a:r>
              <a:rPr lang="sa-IN" sz="2400" dirty="0" smtClean="0">
                <a:latin typeface="Kokila" pitchFamily="34" charset="0"/>
                <a:cs typeface="Kokila" pitchFamily="34" charset="0"/>
              </a:rPr>
              <a:t> </a:t>
            </a:r>
            <a:r>
              <a:rPr lang="hi-IN" sz="2400" dirty="0" smtClean="0">
                <a:latin typeface="Kokila" pitchFamily="34" charset="0"/>
                <a:cs typeface="Kokila" pitchFamily="34" charset="0"/>
              </a:rPr>
              <a:t>शास्त्रों के माध्यम से सम्पादित होती है। वेदांगों में ज्योतिष को नेत्र रूप में</a:t>
            </a:r>
            <a:r>
              <a:rPr lang="sa-IN" sz="2400" dirty="0" smtClean="0">
                <a:latin typeface="Kokila" pitchFamily="34" charset="0"/>
                <a:cs typeface="Kokila" pitchFamily="34" charset="0"/>
              </a:rPr>
              <a:t> </a:t>
            </a:r>
            <a:r>
              <a:rPr lang="hi-IN" sz="2400" dirty="0" smtClean="0">
                <a:latin typeface="Kokila" pitchFamily="34" charset="0"/>
                <a:cs typeface="Kokila" pitchFamily="34" charset="0"/>
              </a:rPr>
              <a:t>स्वीकार</a:t>
            </a:r>
            <a:r>
              <a:rPr lang="sa-IN" sz="2400" dirty="0" smtClean="0">
                <a:latin typeface="Kokila" pitchFamily="34" charset="0"/>
                <a:cs typeface="Kokila" pitchFamily="34" charset="0"/>
              </a:rPr>
              <a:t> </a:t>
            </a:r>
            <a:r>
              <a:rPr lang="hi-IN" sz="2400" dirty="0" smtClean="0">
                <a:latin typeface="Kokila" pitchFamily="34" charset="0"/>
                <a:cs typeface="Kokila" pitchFamily="34" charset="0"/>
              </a:rPr>
              <a:t>किया गया। है जिसकी पुष्टि </a:t>
            </a:r>
            <a:r>
              <a:rPr lang="sa-IN" sz="2400" dirty="0" smtClean="0">
                <a:latin typeface="Kokila" pitchFamily="34" charset="0"/>
                <a:cs typeface="Kokila" pitchFamily="34" charset="0"/>
              </a:rPr>
              <a:t>निम्न</a:t>
            </a:r>
            <a:r>
              <a:rPr lang="hi-IN" sz="2400" dirty="0" smtClean="0">
                <a:latin typeface="Kokila" pitchFamily="34" charset="0"/>
                <a:cs typeface="Kokila" pitchFamily="34" charset="0"/>
              </a:rPr>
              <a:t>लिखित श्लोक से होती है-</a:t>
            </a:r>
            <a:r>
              <a:rPr lang="en-US" sz="2400" dirty="0" smtClean="0">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छन्दः पादौ तु वेदस्य</a:t>
            </a:r>
            <a:r>
              <a:rPr lang="en-US"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हस्तौ कल्पोऽथ पठ्यते</a:t>
            </a:r>
            <a:r>
              <a:rPr lang="en-US" sz="2800" dirty="0" smtClean="0">
                <a:solidFill>
                  <a:srgbClr val="FF0000"/>
                </a:solidFill>
                <a:latin typeface="Kokila" pitchFamily="34" charset="0"/>
                <a:cs typeface="Kokila" pitchFamily="34" charset="0"/>
              </a:rPr>
              <a:t>,</a:t>
            </a:r>
          </a:p>
          <a:p>
            <a:pPr marL="457200" indent="-457200">
              <a:lnSpc>
                <a:spcPct val="150000"/>
              </a:lnSpc>
            </a:pPr>
            <a:r>
              <a:rPr lang="en-US" sz="2800" dirty="0" smtClean="0">
                <a:solidFill>
                  <a:srgbClr val="FF0000"/>
                </a:solidFill>
                <a:latin typeface="Kokila" pitchFamily="34" charset="0"/>
                <a:cs typeface="Kokila" pitchFamily="34" charset="0"/>
              </a:rPr>
              <a:t> </a:t>
            </a:r>
            <a:r>
              <a:rPr lang="sa-IN"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ज्योतिषामयनं चक्षुर्निरूक्तं श्रोत मुच्यते।</a:t>
            </a:r>
            <a:endParaRPr lang="en-US" sz="2800" dirty="0" smtClean="0">
              <a:solidFill>
                <a:srgbClr val="FF0000"/>
              </a:solidFill>
              <a:latin typeface="Kokila" pitchFamily="34" charset="0"/>
              <a:cs typeface="Kokila" pitchFamily="34" charset="0"/>
            </a:endParaRPr>
          </a:p>
          <a:p>
            <a:pPr marL="457200" indent="-457200">
              <a:lnSpc>
                <a:spcPct val="150000"/>
              </a:lnSpc>
            </a:pPr>
            <a:r>
              <a:rPr lang="sa-IN"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शिक्षा </a:t>
            </a:r>
            <a:r>
              <a:rPr lang="sa-IN" sz="2800" dirty="0" smtClean="0">
                <a:solidFill>
                  <a:srgbClr val="FF0000"/>
                </a:solidFill>
                <a:latin typeface="Kokila" pitchFamily="34" charset="0"/>
                <a:cs typeface="Kokila" pitchFamily="34" charset="0"/>
              </a:rPr>
              <a:t>घ्रा</a:t>
            </a:r>
            <a:r>
              <a:rPr lang="hi-IN" sz="2800" dirty="0" smtClean="0">
                <a:solidFill>
                  <a:srgbClr val="FF0000"/>
                </a:solidFill>
                <a:latin typeface="Kokila" pitchFamily="34" charset="0"/>
                <a:cs typeface="Kokila" pitchFamily="34" charset="0"/>
              </a:rPr>
              <a:t>ण</a:t>
            </a:r>
            <a:r>
              <a:rPr lang="sa-IN" sz="2800" dirty="0" smtClean="0">
                <a:solidFill>
                  <a:srgbClr val="FF0000"/>
                </a:solidFill>
                <a:latin typeface="Kokila" pitchFamily="34" charset="0"/>
                <a:cs typeface="Kokila" pitchFamily="34" charset="0"/>
              </a:rPr>
              <a:t>ं तु</a:t>
            </a:r>
            <a:r>
              <a:rPr lang="hi-IN" sz="2800" dirty="0" smtClean="0">
                <a:solidFill>
                  <a:srgbClr val="FF0000"/>
                </a:solidFill>
                <a:latin typeface="Kokila" pitchFamily="34" charset="0"/>
                <a:cs typeface="Kokila" pitchFamily="34" charset="0"/>
              </a:rPr>
              <a:t> वेदस्य</a:t>
            </a:r>
            <a:r>
              <a:rPr lang="en-US"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मुखं व्याकरणं स्मृतम्</a:t>
            </a:r>
            <a:r>
              <a:rPr lang="en-US" sz="2800" dirty="0" smtClean="0">
                <a:solidFill>
                  <a:srgbClr val="FF0000"/>
                </a:solidFill>
                <a:latin typeface="Kokila" pitchFamily="34" charset="0"/>
                <a:cs typeface="Kokila" pitchFamily="34" charset="0"/>
              </a:rPr>
              <a:t>,</a:t>
            </a:r>
          </a:p>
          <a:p>
            <a:pPr marL="457200" indent="-457200">
              <a:lnSpc>
                <a:spcPct val="150000"/>
              </a:lnSpc>
            </a:pPr>
            <a:r>
              <a:rPr lang="en-US" sz="2800" dirty="0" smtClean="0">
                <a:solidFill>
                  <a:srgbClr val="FF0000"/>
                </a:solidFill>
                <a:latin typeface="Kokila" pitchFamily="34" charset="0"/>
                <a:cs typeface="Kokila" pitchFamily="34" charset="0"/>
              </a:rPr>
              <a:t> </a:t>
            </a:r>
            <a:r>
              <a:rPr lang="sa-IN"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तस्मात्सांगमधीत्यैव ब्रह्मलोके महीयते।</a:t>
            </a:r>
            <a:r>
              <a:rPr lang="sa-IN" sz="2800" dirty="0" smtClean="0">
                <a:solidFill>
                  <a:srgbClr val="FF0000"/>
                </a:solidFill>
                <a:latin typeface="Kokila" pitchFamily="34" charset="0"/>
                <a:cs typeface="Kokila" pitchFamily="34" charset="0"/>
              </a:rPr>
              <a:t>।</a:t>
            </a:r>
          </a:p>
          <a:p>
            <a:pPr marL="457200" indent="-457200">
              <a:lnSpc>
                <a:spcPct val="150000"/>
              </a:lnSpc>
            </a:pPr>
            <a:r>
              <a:rPr lang="sa-IN" sz="2800" dirty="0" smtClean="0">
                <a:solidFill>
                  <a:srgbClr val="FF0000"/>
                </a:solidFill>
                <a:latin typeface="Kokila" pitchFamily="34" charset="0"/>
                <a:cs typeface="Kokila" pitchFamily="34" charset="0"/>
              </a:rPr>
              <a:t>	</a:t>
            </a:r>
            <a:r>
              <a:rPr lang="en-US" sz="2800" dirty="0" smtClean="0">
                <a:solidFill>
                  <a:srgbClr val="FF0000"/>
                </a:solidFill>
                <a:latin typeface="Kokila" pitchFamily="34" charset="0"/>
                <a:cs typeface="Kokila" pitchFamily="34" charset="0"/>
              </a:rPr>
              <a:t>		</a:t>
            </a:r>
            <a:r>
              <a:rPr lang="sa-IN" sz="2800" dirty="0" smtClean="0">
                <a:solidFill>
                  <a:srgbClr val="FF0000"/>
                </a:solidFill>
                <a:latin typeface="Kokila" pitchFamily="34" charset="0"/>
                <a:cs typeface="Kokila" pitchFamily="34" charset="0"/>
              </a:rPr>
              <a:t>शब्दशास्त्रं मुखं ज्योतिषं चक्षुषी श्रोत्रमुक्तं निरुक्तं च कल्पः करौ।</a:t>
            </a:r>
          </a:p>
          <a:p>
            <a:pPr marL="457200" indent="-457200"/>
            <a:r>
              <a:rPr lang="sa-IN" sz="2800" dirty="0" smtClean="0">
                <a:solidFill>
                  <a:srgbClr val="FF0000"/>
                </a:solidFill>
                <a:latin typeface="Kokila" pitchFamily="34" charset="0"/>
                <a:cs typeface="Kokila" pitchFamily="34" charset="0"/>
              </a:rPr>
              <a:t>	</a:t>
            </a:r>
            <a:r>
              <a:rPr lang="en-US" sz="2800" dirty="0" smtClean="0">
                <a:solidFill>
                  <a:srgbClr val="FF0000"/>
                </a:solidFill>
                <a:latin typeface="Kokila" pitchFamily="34" charset="0"/>
                <a:cs typeface="Kokila" pitchFamily="34" charset="0"/>
              </a:rPr>
              <a:t>		</a:t>
            </a:r>
            <a:r>
              <a:rPr lang="sa-IN" sz="2800" dirty="0" smtClean="0">
                <a:solidFill>
                  <a:srgbClr val="FF0000"/>
                </a:solidFill>
                <a:latin typeface="Kokila" pitchFamily="34" charset="0"/>
                <a:cs typeface="Kokila" pitchFamily="34" charset="0"/>
              </a:rPr>
              <a:t>या तु शिक्षास्य वेदस्य सा नासिका पादपद्यद्वयं छन्द आद्यैर्बुधैः।।</a:t>
            </a:r>
          </a:p>
          <a:p>
            <a:pPr marL="457200" indent="-457200"/>
            <a:endParaRPr lang="en-US" sz="2800" dirty="0" smtClean="0">
              <a:solidFill>
                <a:srgbClr val="FF0000"/>
              </a:solidFill>
            </a:endParaRPr>
          </a:p>
          <a:p>
            <a:pPr marL="342900" indent="-342900"/>
            <a:endParaRPr lang="en-US" sz="1600" dirty="0"/>
          </a:p>
        </p:txBody>
      </p:sp>
      <p:sp>
        <p:nvSpPr>
          <p:cNvPr id="5" name="Notched Right Arrow 4"/>
          <p:cNvSpPr/>
          <p:nvPr/>
        </p:nvSpPr>
        <p:spPr>
          <a:xfrm>
            <a:off x="1143000" y="685800"/>
            <a:ext cx="3810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600200" y="609600"/>
            <a:ext cx="5105400" cy="646331"/>
          </a:xfrm>
          <a:prstGeom prst="rect">
            <a:avLst/>
          </a:prstGeom>
          <a:noFill/>
        </p:spPr>
        <p:txBody>
          <a:bodyPr wrap="square" rtlCol="0">
            <a:spAutoFit/>
          </a:bodyPr>
          <a:lstStyle/>
          <a:p>
            <a:r>
              <a:rPr lang="sa-IN" sz="3600" dirty="0" smtClean="0">
                <a:solidFill>
                  <a:schemeClr val="accent3"/>
                </a:solidFill>
                <a:latin typeface="Kokila" pitchFamily="34" charset="0"/>
                <a:cs typeface="Kokila" pitchFamily="34" charset="0"/>
              </a:rPr>
              <a:t>ज्योतिष शास्त्र का संक्षिप्त परिचय</a:t>
            </a:r>
            <a:endParaRPr lang="en-US" sz="3600" dirty="0">
              <a:solidFill>
                <a:schemeClr val="accent3"/>
              </a:solidFill>
              <a:latin typeface="Kokila" pitchFamily="34" charset="0"/>
              <a:cs typeface="Kokil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524000"/>
            <a:ext cx="8229600" cy="5447645"/>
          </a:xfrm>
          <a:prstGeom prst="rect">
            <a:avLst/>
          </a:prstGeom>
          <a:noFill/>
        </p:spPr>
        <p:txBody>
          <a:bodyPr wrap="square" rtlCol="0">
            <a:spAutoFit/>
          </a:bodyPr>
          <a:lstStyle/>
          <a:p>
            <a:pPr marL="457200" indent="-457200">
              <a:lnSpc>
                <a:spcPct val="150000"/>
              </a:lnSpc>
            </a:pPr>
            <a:r>
              <a:rPr lang="sa-IN" sz="2000" dirty="0" smtClean="0"/>
              <a:t>	</a:t>
            </a:r>
          </a:p>
          <a:p>
            <a:pPr marL="457200" indent="-457200">
              <a:lnSpc>
                <a:spcPct val="150000"/>
              </a:lnSpc>
            </a:pPr>
            <a:r>
              <a:rPr lang="sa-IN" sz="2000" dirty="0" smtClean="0"/>
              <a:t>			</a:t>
            </a:r>
          </a:p>
          <a:p>
            <a:pPr marL="457200" indent="-457200">
              <a:lnSpc>
                <a:spcPct val="150000"/>
              </a:lnSpc>
            </a:pPr>
            <a:r>
              <a:rPr lang="sa-IN" sz="2000" dirty="0" smtClean="0">
                <a:solidFill>
                  <a:srgbClr val="002060"/>
                </a:solidFill>
              </a:rPr>
              <a:t>			</a:t>
            </a:r>
            <a:r>
              <a:rPr lang="sa-IN" sz="2400" dirty="0" smtClean="0">
                <a:solidFill>
                  <a:srgbClr val="002060"/>
                </a:solidFill>
                <a:latin typeface="Kokila" pitchFamily="34" charset="0"/>
                <a:cs typeface="Kokila" pitchFamily="34" charset="0"/>
              </a:rPr>
              <a:t>1</a:t>
            </a:r>
            <a:r>
              <a:rPr lang="sa-IN" sz="2800" dirty="0" smtClean="0">
                <a:solidFill>
                  <a:srgbClr val="002060"/>
                </a:solidFill>
                <a:latin typeface="Kokila" pitchFamily="34" charset="0"/>
                <a:cs typeface="Kokila" pitchFamily="34" charset="0"/>
              </a:rPr>
              <a:t>. शब्दशास्त्र (व्याकरण शास्त्र )को मुख</a:t>
            </a:r>
          </a:p>
          <a:p>
            <a:pPr marL="457200" indent="-457200">
              <a:lnSpc>
                <a:spcPct val="150000"/>
              </a:lnSpc>
            </a:pPr>
            <a:r>
              <a:rPr lang="sa-IN" sz="2800" dirty="0" smtClean="0">
                <a:solidFill>
                  <a:srgbClr val="002060"/>
                </a:solidFill>
                <a:latin typeface="Kokila" pitchFamily="34" charset="0"/>
                <a:cs typeface="Kokila" pitchFamily="34" charset="0"/>
              </a:rPr>
              <a:t>			2. ज्योतिष शास्त्र को चक्षु </a:t>
            </a:r>
          </a:p>
          <a:p>
            <a:pPr marL="457200" indent="-457200">
              <a:lnSpc>
                <a:spcPct val="150000"/>
              </a:lnSpc>
            </a:pPr>
            <a:r>
              <a:rPr lang="sa-IN" sz="2800" dirty="0" smtClean="0">
                <a:solidFill>
                  <a:srgbClr val="002060"/>
                </a:solidFill>
                <a:latin typeface="Kokila" pitchFamily="34" charset="0"/>
                <a:cs typeface="Kokila" pitchFamily="34" charset="0"/>
              </a:rPr>
              <a:t>			3. निरुक्त कर्ण </a:t>
            </a:r>
          </a:p>
          <a:p>
            <a:pPr marL="457200" indent="-457200">
              <a:lnSpc>
                <a:spcPct val="150000"/>
              </a:lnSpc>
            </a:pPr>
            <a:r>
              <a:rPr lang="sa-IN" sz="2800" dirty="0" smtClean="0">
                <a:solidFill>
                  <a:srgbClr val="002060"/>
                </a:solidFill>
                <a:latin typeface="Kokila" pitchFamily="34" charset="0"/>
                <a:cs typeface="Kokila" pitchFamily="34" charset="0"/>
              </a:rPr>
              <a:t>			4. शिक्षा नासिका </a:t>
            </a:r>
          </a:p>
          <a:p>
            <a:pPr marL="457200" indent="-457200">
              <a:lnSpc>
                <a:spcPct val="150000"/>
              </a:lnSpc>
            </a:pPr>
            <a:r>
              <a:rPr lang="sa-IN" sz="2800" dirty="0" smtClean="0">
                <a:solidFill>
                  <a:srgbClr val="002060"/>
                </a:solidFill>
                <a:latin typeface="Kokila" pitchFamily="34" charset="0"/>
                <a:cs typeface="Kokila" pitchFamily="34" charset="0"/>
              </a:rPr>
              <a:t>			5. छन्द शास्त्र को पाद </a:t>
            </a:r>
          </a:p>
          <a:p>
            <a:pPr marL="457200" indent="-457200">
              <a:lnSpc>
                <a:spcPct val="150000"/>
              </a:lnSpc>
            </a:pPr>
            <a:r>
              <a:rPr lang="sa-IN" sz="2800" dirty="0" smtClean="0">
                <a:solidFill>
                  <a:srgbClr val="002060"/>
                </a:solidFill>
                <a:latin typeface="Kokila" pitchFamily="34" charset="0"/>
                <a:cs typeface="Kokila" pitchFamily="34" charset="0"/>
              </a:rPr>
              <a:t>			6. कल्प हाथ  </a:t>
            </a:r>
            <a:endParaRPr lang="en-US" sz="2800" dirty="0" smtClean="0">
              <a:solidFill>
                <a:srgbClr val="002060"/>
              </a:solidFill>
              <a:latin typeface="Kokila" pitchFamily="34" charset="0"/>
              <a:cs typeface="Kokila" pitchFamily="34" charset="0"/>
            </a:endParaRPr>
          </a:p>
          <a:p>
            <a:endParaRPr lang="sa-IN" dirty="0" smtClean="0"/>
          </a:p>
          <a:p>
            <a:pPr marL="457200" indent="-457200"/>
            <a:r>
              <a:rPr lang="en-US" dirty="0" smtClean="0">
                <a:solidFill>
                  <a:srgbClr val="FF0000"/>
                </a:solidFill>
              </a:rPr>
              <a:t> </a:t>
            </a:r>
            <a:endParaRPr lang="en-US" dirty="0"/>
          </a:p>
        </p:txBody>
      </p:sp>
      <p:sp>
        <p:nvSpPr>
          <p:cNvPr id="4" name="Right Arrow 3"/>
          <p:cNvSpPr/>
          <p:nvPr/>
        </p:nvSpPr>
        <p:spPr>
          <a:xfrm>
            <a:off x="609600" y="1905000"/>
            <a:ext cx="19812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6400800" y="5943600"/>
            <a:ext cx="2286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371600"/>
            <a:ext cx="8763000" cy="5539978"/>
          </a:xfrm>
          <a:prstGeom prst="rect">
            <a:avLst/>
          </a:prstGeom>
          <a:noFill/>
        </p:spPr>
        <p:txBody>
          <a:bodyPr wrap="square" rtlCol="0">
            <a:spAutoFit/>
          </a:bodyPr>
          <a:lstStyle/>
          <a:p>
            <a:pPr algn="ctr"/>
            <a:endParaRPr lang="sa-IN" sz="3200" dirty="0" smtClean="0">
              <a:solidFill>
                <a:srgbClr val="FF0000"/>
              </a:solidFill>
              <a:latin typeface="Kokila" pitchFamily="34" charset="0"/>
              <a:cs typeface="Kokila" pitchFamily="34" charset="0"/>
            </a:endParaRPr>
          </a:p>
          <a:p>
            <a:pPr algn="ctr"/>
            <a:r>
              <a:rPr lang="sa-IN" sz="3200" dirty="0" smtClean="0">
                <a:solidFill>
                  <a:srgbClr val="FF0000"/>
                </a:solidFill>
                <a:latin typeface="Kokila" pitchFamily="34" charset="0"/>
                <a:cs typeface="Kokila" pitchFamily="34" charset="0"/>
              </a:rPr>
              <a:t>वेद चक्षु किलेदं स्मृतं ज्योतिषं मुख्यतया चाङ्गमध्येस्य तेनोच्यते।</a:t>
            </a:r>
          </a:p>
          <a:p>
            <a:pPr algn="ctr"/>
            <a:r>
              <a:rPr lang="sa-IN" sz="3200" dirty="0" smtClean="0">
                <a:solidFill>
                  <a:srgbClr val="FF0000"/>
                </a:solidFill>
                <a:latin typeface="Kokila" pitchFamily="34" charset="0"/>
                <a:cs typeface="Kokila" pitchFamily="34" charset="0"/>
              </a:rPr>
              <a:t>संयुत</a:t>
            </a:r>
            <a:r>
              <a:rPr lang="hi-IN" sz="3200" dirty="0" smtClean="0">
                <a:solidFill>
                  <a:srgbClr val="FF0000"/>
                </a:solidFill>
                <a:latin typeface="Kokila" pitchFamily="34" charset="0"/>
                <a:cs typeface="Kokila" pitchFamily="34" charset="0"/>
              </a:rPr>
              <a:t>ऽ</a:t>
            </a:r>
            <a:r>
              <a:rPr lang="sa-IN" sz="3200" dirty="0" smtClean="0">
                <a:solidFill>
                  <a:srgbClr val="FF0000"/>
                </a:solidFill>
                <a:latin typeface="Kokila" pitchFamily="34" charset="0"/>
                <a:cs typeface="Kokila" pitchFamily="34" charset="0"/>
              </a:rPr>
              <a:t>पीतरैः कर्णनासादिभिश्चक्षुषा</a:t>
            </a:r>
            <a:r>
              <a:rPr lang="hi-IN" sz="3200" dirty="0" smtClean="0">
                <a:solidFill>
                  <a:srgbClr val="FF0000"/>
                </a:solidFill>
                <a:latin typeface="Kokila" pitchFamily="34" charset="0"/>
                <a:cs typeface="Kokila" pitchFamily="34" charset="0"/>
              </a:rPr>
              <a:t>ऽ</a:t>
            </a:r>
            <a:r>
              <a:rPr lang="sa-IN" sz="3200" dirty="0" smtClean="0">
                <a:solidFill>
                  <a:srgbClr val="FF0000"/>
                </a:solidFill>
                <a:latin typeface="Kokila" pitchFamily="34" charset="0"/>
                <a:cs typeface="Kokila" pitchFamily="34" charset="0"/>
              </a:rPr>
              <a:t>ङ्गेन हीनो न किञ्चित्करः।।</a:t>
            </a:r>
            <a:endParaRPr lang="en-US" sz="3200" dirty="0" smtClean="0">
              <a:solidFill>
                <a:srgbClr val="FF0000"/>
              </a:solidFill>
              <a:latin typeface="Kokila" pitchFamily="34" charset="0"/>
              <a:cs typeface="Kokila" pitchFamily="34" charset="0"/>
            </a:endParaRPr>
          </a:p>
          <a:p>
            <a:pPr algn="ctr"/>
            <a:r>
              <a:rPr lang="sa-IN" sz="2800" dirty="0" smtClean="0">
                <a:latin typeface="Kokila" pitchFamily="34" charset="0"/>
                <a:cs typeface="Kokila" pitchFamily="34" charset="0"/>
              </a:rPr>
              <a:t>हमारे सनातन परम्परा मे </a:t>
            </a:r>
            <a:r>
              <a:rPr lang="hi-IN" sz="2800" dirty="0" smtClean="0">
                <a:latin typeface="Kokila" pitchFamily="34" charset="0"/>
                <a:cs typeface="Kokila" pitchFamily="34" charset="0"/>
              </a:rPr>
              <a:t>वेदविहित यज्ञादि कार्यों का शुभ काल निर्धारण ज्योतिशशास्त्र द्वारा ही किया जाता है। इस सम्बन्ध में यह उक्ति अत्यन्त प्रसिद्ध </a:t>
            </a:r>
            <a:r>
              <a:rPr lang="sa-IN" sz="2800" dirty="0" smtClean="0">
                <a:latin typeface="Kokila" pitchFamily="34" charset="0"/>
                <a:cs typeface="Kokila" pitchFamily="34" charset="0"/>
              </a:rPr>
              <a:t>है। जैसा कि कहा गया है –</a:t>
            </a:r>
            <a:endParaRPr lang="en-US" sz="2800" dirty="0" smtClean="0">
              <a:latin typeface="Kokila" pitchFamily="34" charset="0"/>
              <a:cs typeface="Kokila" pitchFamily="34" charset="0"/>
            </a:endParaRPr>
          </a:p>
          <a:p>
            <a:pPr>
              <a:lnSpc>
                <a:spcPct val="150000"/>
              </a:lnSpc>
            </a:pPr>
            <a:r>
              <a:rPr lang="en-US" sz="3200" dirty="0" smtClean="0">
                <a:solidFill>
                  <a:srgbClr val="FF0000"/>
                </a:solidFill>
                <a:latin typeface="Kokila" pitchFamily="34" charset="0"/>
                <a:cs typeface="Kokila" pitchFamily="34" charset="0"/>
              </a:rPr>
              <a:t>		</a:t>
            </a:r>
            <a:r>
              <a:rPr lang="hi-IN" sz="3200" dirty="0" smtClean="0">
                <a:solidFill>
                  <a:srgbClr val="FF0000"/>
                </a:solidFill>
                <a:latin typeface="Kokila" pitchFamily="34" charset="0"/>
                <a:cs typeface="Kokila" pitchFamily="34" charset="0"/>
              </a:rPr>
              <a:t>वेदा हि यज्ञार्थमभिप्रवृत्ताः कालानुपूर्वा विहिताश्च यज्ञाः।</a:t>
            </a:r>
            <a:endParaRPr lang="sa-IN" sz="3200" dirty="0" smtClean="0">
              <a:solidFill>
                <a:srgbClr val="FF0000"/>
              </a:solidFill>
              <a:latin typeface="Kokila" pitchFamily="34" charset="0"/>
              <a:cs typeface="Kokila" pitchFamily="34" charset="0"/>
            </a:endParaRPr>
          </a:p>
          <a:p>
            <a:r>
              <a:rPr lang="sa-IN" sz="3200" dirty="0" smtClean="0">
                <a:solidFill>
                  <a:srgbClr val="FF0000"/>
                </a:solidFill>
                <a:latin typeface="Kokila" pitchFamily="34" charset="0"/>
                <a:cs typeface="Kokila" pitchFamily="34" charset="0"/>
              </a:rPr>
              <a:t>		</a:t>
            </a:r>
            <a:r>
              <a:rPr lang="hi-IN" sz="3200" dirty="0" smtClean="0">
                <a:solidFill>
                  <a:srgbClr val="FF0000"/>
                </a:solidFill>
                <a:latin typeface="Kokila" pitchFamily="34" charset="0"/>
                <a:cs typeface="Kokila" pitchFamily="34" charset="0"/>
              </a:rPr>
              <a:t>तस्मादिदं कालविधान शास्त्रं यो ज्योतिषं वेद स वेद यज्ञम्॥</a:t>
            </a:r>
            <a:endParaRPr lang="sa-IN" sz="3200" dirty="0" smtClean="0">
              <a:solidFill>
                <a:srgbClr val="FF0000"/>
              </a:solidFill>
              <a:latin typeface="Kokila" pitchFamily="34" charset="0"/>
              <a:cs typeface="Kokila" pitchFamily="34" charset="0"/>
            </a:endParaRPr>
          </a:p>
          <a:p>
            <a:r>
              <a:rPr lang="sa-IN" sz="2800" dirty="0" smtClean="0">
                <a:latin typeface="Kokila" pitchFamily="34" charset="0"/>
                <a:cs typeface="Kokila" pitchFamily="34" charset="0"/>
              </a:rPr>
              <a:t>	</a:t>
            </a:r>
          </a:p>
          <a:p>
            <a:r>
              <a:rPr lang="sa-IN" sz="2800" dirty="0" smtClean="0">
                <a:latin typeface="Kokila" pitchFamily="34" charset="0"/>
                <a:cs typeface="Kokila" pitchFamily="34" charset="0"/>
              </a:rPr>
              <a:t>	अतः हम कह सकते है कि </a:t>
            </a:r>
            <a:r>
              <a:rPr lang="hi-IN" sz="2800" dirty="0" smtClean="0">
                <a:latin typeface="Kokila" pitchFamily="34" charset="0"/>
                <a:cs typeface="Kokila" pitchFamily="34" charset="0"/>
              </a:rPr>
              <a:t>काल के महत्व को देखते हुए ज्योतिषशास्त्र को</a:t>
            </a:r>
            <a:r>
              <a:rPr lang="sa-IN" sz="2800" dirty="0" smtClean="0">
                <a:latin typeface="Kokila" pitchFamily="34" charset="0"/>
                <a:cs typeface="Kokila" pitchFamily="34" charset="0"/>
              </a:rPr>
              <a:t> </a:t>
            </a:r>
            <a:r>
              <a:rPr lang="hi-IN" sz="2800" dirty="0" smtClean="0">
                <a:latin typeface="Kokila" pitchFamily="34" charset="0"/>
                <a:cs typeface="Kokila" pitchFamily="34" charset="0"/>
              </a:rPr>
              <a:t>ऋषियों द्वारा उच्चतम स्थान प्रद</a:t>
            </a:r>
            <a:r>
              <a:rPr lang="sa-IN" sz="2800" dirty="0" smtClean="0">
                <a:latin typeface="Kokila" pitchFamily="34" charset="0"/>
                <a:cs typeface="Kokila" pitchFamily="34" charset="0"/>
              </a:rPr>
              <a:t>ान</a:t>
            </a:r>
            <a:r>
              <a:rPr lang="hi-IN" sz="2800" dirty="0" smtClean="0">
                <a:latin typeface="Kokila" pitchFamily="34" charset="0"/>
                <a:cs typeface="Kokila" pitchFamily="34" charset="0"/>
              </a:rPr>
              <a:t> किया </a:t>
            </a:r>
            <a:r>
              <a:rPr lang="sa-IN" sz="2800" dirty="0" smtClean="0">
                <a:latin typeface="Kokila" pitchFamily="34" charset="0"/>
                <a:cs typeface="Kokila" pitchFamily="34" charset="0"/>
              </a:rPr>
              <a:t>ग</a:t>
            </a:r>
            <a:r>
              <a:rPr lang="hi-IN" sz="2800" dirty="0" smtClean="0">
                <a:latin typeface="Kokila" pitchFamily="34" charset="0"/>
                <a:cs typeface="Kokila" pitchFamily="34" charset="0"/>
              </a:rPr>
              <a:t>या है। </a:t>
            </a:r>
            <a:endParaRPr lang="sa-IN" sz="2800" dirty="0" smtClean="0">
              <a:solidFill>
                <a:srgbClr val="FF0000"/>
              </a:solidFill>
              <a:latin typeface="Kokila" pitchFamily="34" charset="0"/>
              <a:cs typeface="Kokila" pitchFamily="34" charset="0"/>
            </a:endParaRPr>
          </a:p>
          <a:p>
            <a:endParaRPr lang="en-US" sz="2000"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295400"/>
            <a:ext cx="8991600" cy="6740307"/>
          </a:xfrm>
          <a:prstGeom prst="rect">
            <a:avLst/>
          </a:prstGeom>
          <a:noFill/>
        </p:spPr>
        <p:txBody>
          <a:bodyPr wrap="square" rtlCol="0">
            <a:spAutoFit/>
          </a:bodyPr>
          <a:lstStyle/>
          <a:p>
            <a:r>
              <a:rPr lang="sa-IN" dirty="0" smtClean="0"/>
              <a:t> </a:t>
            </a:r>
            <a:endParaRPr lang="en-US" dirty="0" smtClean="0"/>
          </a:p>
          <a:p>
            <a:pPr>
              <a:lnSpc>
                <a:spcPct val="150000"/>
              </a:lnSpc>
            </a:pPr>
            <a:r>
              <a:rPr lang="sa-IN" sz="2000" dirty="0" smtClean="0"/>
              <a:t> </a:t>
            </a:r>
            <a:r>
              <a:rPr lang="hi-IN" sz="2800" dirty="0" smtClean="0">
                <a:latin typeface="Kokila" pitchFamily="34" charset="0"/>
                <a:cs typeface="Kokila" pitchFamily="34" charset="0"/>
              </a:rPr>
              <a:t>इस शास्त्र में काल के सूक्ष्मातिसूक्ष्म अव्यवों से लेकर वृहद</a:t>
            </a:r>
            <a:r>
              <a:rPr lang="sa-IN" sz="2800" dirty="0" smtClean="0">
                <a:latin typeface="Kokila" pitchFamily="34" charset="0"/>
                <a:cs typeface="Kokila" pitchFamily="34" charset="0"/>
              </a:rPr>
              <a:t>्</a:t>
            </a:r>
            <a:r>
              <a:rPr lang="hi-IN" sz="2800" dirty="0" smtClean="0">
                <a:latin typeface="Kokila" pitchFamily="34" charset="0"/>
                <a:cs typeface="Kokila" pitchFamily="34" charset="0"/>
              </a:rPr>
              <a:t> अव्यवों की चर्चा मिलती है। अत: सिद्ध होता है कि ज्योतिष शास्त्र का वेदांग में प्रमुख स्थान है। </a:t>
            </a:r>
            <a:endParaRPr lang="sa-IN" sz="2800" dirty="0" smtClean="0">
              <a:latin typeface="Kokila" pitchFamily="34" charset="0"/>
              <a:cs typeface="Kokila" pitchFamily="34" charset="0"/>
            </a:endParaRPr>
          </a:p>
          <a:p>
            <a:r>
              <a:rPr lang="en-US" sz="2800" dirty="0" smtClean="0">
                <a:latin typeface="Kokila" pitchFamily="34" charset="0"/>
                <a:cs typeface="Kokila" pitchFamily="34" charset="0"/>
              </a:rPr>
              <a:t>   </a:t>
            </a:r>
            <a:r>
              <a:rPr lang="sa-IN" sz="2800" dirty="0" smtClean="0">
                <a:latin typeface="Kokila" pitchFamily="34" charset="0"/>
                <a:cs typeface="Kokila" pitchFamily="34" charset="0"/>
              </a:rPr>
              <a:t>ज्योतिष शास्त्र के प्रवर्तक</a:t>
            </a:r>
          </a:p>
          <a:p>
            <a:r>
              <a:rPr lang="sa-IN" sz="2000" dirty="0" smtClean="0"/>
              <a:t>		</a:t>
            </a:r>
            <a:r>
              <a:rPr lang="hi-IN" sz="2800" dirty="0" smtClean="0">
                <a:solidFill>
                  <a:srgbClr val="FF0000"/>
                </a:solidFill>
                <a:latin typeface="Kokila" pitchFamily="34" charset="0"/>
                <a:cs typeface="Kokila" pitchFamily="34" charset="0"/>
              </a:rPr>
              <a:t>सूर्यः पितामहो व्यासो वसिष्ठोऽत्रिः पराशरः</a:t>
            </a:r>
            <a:r>
              <a:rPr lang="en-US" sz="2800" dirty="0" smtClean="0">
                <a:solidFill>
                  <a:srgbClr val="FF0000"/>
                </a:solidFill>
                <a:latin typeface="Kokila" pitchFamily="34" charset="0"/>
                <a:cs typeface="Kokila" pitchFamily="34" charset="0"/>
              </a:rPr>
              <a:t>,</a:t>
            </a:r>
          </a:p>
          <a:p>
            <a:r>
              <a:rPr lang="en-US" sz="2800" dirty="0" smtClean="0">
                <a:solidFill>
                  <a:srgbClr val="FF0000"/>
                </a:solidFill>
                <a:latin typeface="Kokila" pitchFamily="34" charset="0"/>
                <a:cs typeface="Kokila" pitchFamily="34" charset="0"/>
              </a:rPr>
              <a:t> </a:t>
            </a:r>
          </a:p>
          <a:p>
            <a:r>
              <a:rPr lang="sa-IN"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कश्यपो नारदो गर्गो मरिचिर्मनुरंगिरा:</a:t>
            </a:r>
            <a:r>
              <a:rPr lang="sa-IN" sz="2800" dirty="0" smtClean="0">
                <a:solidFill>
                  <a:srgbClr val="FF0000"/>
                </a:solidFill>
                <a:latin typeface="Kokila" pitchFamily="34" charset="0"/>
                <a:cs typeface="Kokila" pitchFamily="34" charset="0"/>
              </a:rPr>
              <a:t>।</a:t>
            </a:r>
            <a:endParaRPr lang="en-US" sz="2800" dirty="0" smtClean="0">
              <a:solidFill>
                <a:srgbClr val="FF0000"/>
              </a:solidFill>
              <a:latin typeface="Kokila" pitchFamily="34" charset="0"/>
              <a:cs typeface="Kokila" pitchFamily="34" charset="0"/>
            </a:endParaRPr>
          </a:p>
          <a:p>
            <a:r>
              <a:rPr lang="en-US" sz="2800" dirty="0" smtClean="0">
                <a:solidFill>
                  <a:srgbClr val="FF0000"/>
                </a:solidFill>
                <a:latin typeface="Kokila" pitchFamily="34" charset="0"/>
                <a:cs typeface="Kokila" pitchFamily="34" charset="0"/>
              </a:rPr>
              <a:t> </a:t>
            </a:r>
          </a:p>
          <a:p>
            <a:r>
              <a:rPr lang="sa-IN" sz="2800" dirty="0" smtClean="0">
                <a:solidFill>
                  <a:srgbClr val="FF0000"/>
                </a:solidFill>
                <a:latin typeface="Kokila" pitchFamily="34" charset="0"/>
                <a:cs typeface="Kokila" pitchFamily="34" charset="0"/>
              </a:rPr>
              <a:t>		</a:t>
            </a:r>
            <a:r>
              <a:rPr lang="hi-IN" sz="2800" dirty="0" smtClean="0">
                <a:solidFill>
                  <a:srgbClr val="FF0000"/>
                </a:solidFill>
                <a:latin typeface="Kokila" pitchFamily="34" charset="0"/>
                <a:cs typeface="Kokila" pitchFamily="34" charset="0"/>
              </a:rPr>
              <a:t>लोमश</a:t>
            </a:r>
            <a:r>
              <a:rPr lang="sa-IN" sz="2800" dirty="0" smtClean="0">
                <a:solidFill>
                  <a:srgbClr val="FF0000"/>
                </a:solidFill>
                <a:latin typeface="Kokila" pitchFamily="34" charset="0"/>
                <a:cs typeface="Kokila" pitchFamily="34" charset="0"/>
              </a:rPr>
              <a:t>ो</a:t>
            </a:r>
            <a:r>
              <a:rPr lang="hi-IN" sz="2800" dirty="0" smtClean="0">
                <a:solidFill>
                  <a:srgbClr val="FF0000"/>
                </a:solidFill>
                <a:latin typeface="Kokila" pitchFamily="34" charset="0"/>
                <a:cs typeface="Kokila" pitchFamily="34" charset="0"/>
              </a:rPr>
              <a:t> पौलिश</a:t>
            </a:r>
            <a:r>
              <a:rPr lang="sa-IN" sz="2800" dirty="0" smtClean="0">
                <a:solidFill>
                  <a:srgbClr val="FF0000"/>
                </a:solidFill>
                <a:latin typeface="Kokila" pitchFamily="34" charset="0"/>
                <a:cs typeface="Kokila" pitchFamily="34" charset="0"/>
              </a:rPr>
              <a:t>श्चै</a:t>
            </a:r>
            <a:r>
              <a:rPr lang="hi-IN" sz="2800" dirty="0" smtClean="0">
                <a:solidFill>
                  <a:srgbClr val="FF0000"/>
                </a:solidFill>
                <a:latin typeface="Kokila" pitchFamily="34" charset="0"/>
                <a:cs typeface="Kokila" pitchFamily="34" charset="0"/>
              </a:rPr>
              <a:t>व</a:t>
            </a:r>
            <a:r>
              <a:rPr lang="sa-IN" sz="2800" dirty="0" smtClean="0">
                <a:solidFill>
                  <a:srgbClr val="FF0000"/>
                </a:solidFill>
                <a:latin typeface="Kokila" pitchFamily="34" charset="0"/>
                <a:cs typeface="Kokila" pitchFamily="34" charset="0"/>
              </a:rPr>
              <a:t> च्</a:t>
            </a:r>
            <a:r>
              <a:rPr lang="hi-IN" sz="2800" dirty="0" smtClean="0">
                <a:solidFill>
                  <a:srgbClr val="FF0000"/>
                </a:solidFill>
                <a:latin typeface="Kokila" pitchFamily="34" charset="0"/>
                <a:cs typeface="Kokila" pitchFamily="34" charset="0"/>
              </a:rPr>
              <a:t>यवनो </a:t>
            </a:r>
            <a:r>
              <a:rPr lang="sa-IN" sz="2800" dirty="0" smtClean="0">
                <a:solidFill>
                  <a:srgbClr val="FF0000"/>
                </a:solidFill>
                <a:latin typeface="Kokila" pitchFamily="34" charset="0"/>
                <a:cs typeface="Kokila" pitchFamily="34" charset="0"/>
              </a:rPr>
              <a:t>य</a:t>
            </a:r>
            <a:r>
              <a:rPr lang="hi-IN" sz="2800" dirty="0" smtClean="0">
                <a:solidFill>
                  <a:srgbClr val="FF0000"/>
                </a:solidFill>
                <a:latin typeface="Kokila" pitchFamily="34" charset="0"/>
                <a:cs typeface="Kokila" pitchFamily="34" charset="0"/>
              </a:rPr>
              <a:t>व</a:t>
            </a:r>
            <a:r>
              <a:rPr lang="sa-IN" sz="2800" dirty="0" smtClean="0">
                <a:solidFill>
                  <a:srgbClr val="FF0000"/>
                </a:solidFill>
                <a:latin typeface="Kokila" pitchFamily="34" charset="0"/>
                <a:cs typeface="Kokila" pitchFamily="34" charset="0"/>
              </a:rPr>
              <a:t>नो</a:t>
            </a:r>
            <a:r>
              <a:rPr lang="hi-IN" sz="2800" dirty="0" smtClean="0">
                <a:solidFill>
                  <a:srgbClr val="FF0000"/>
                </a:solidFill>
                <a:latin typeface="Kokila" pitchFamily="34" charset="0"/>
                <a:cs typeface="Kokila" pitchFamily="34" charset="0"/>
              </a:rPr>
              <a:t> भृगुः</a:t>
            </a:r>
            <a:endParaRPr lang="en-US" sz="2800" dirty="0" smtClean="0">
              <a:solidFill>
                <a:srgbClr val="FF0000"/>
              </a:solidFill>
              <a:latin typeface="Kokila" pitchFamily="34" charset="0"/>
              <a:cs typeface="Kokila" pitchFamily="34" charset="0"/>
            </a:endParaRPr>
          </a:p>
          <a:p>
            <a:r>
              <a:rPr lang="en-US" sz="2800" dirty="0" smtClean="0">
                <a:solidFill>
                  <a:srgbClr val="FF0000"/>
                </a:solidFill>
                <a:latin typeface="Kokila" pitchFamily="34" charset="0"/>
                <a:cs typeface="Kokila" pitchFamily="34" charset="0"/>
              </a:rPr>
              <a:t> </a:t>
            </a:r>
          </a:p>
          <a:p>
            <a:r>
              <a:rPr lang="sa-IN" sz="2800" dirty="0" smtClean="0">
                <a:solidFill>
                  <a:srgbClr val="FF0000"/>
                </a:solidFill>
                <a:latin typeface="Kokila" pitchFamily="34" charset="0"/>
                <a:cs typeface="Kokila" pitchFamily="34" charset="0"/>
              </a:rPr>
              <a:t>		शौ</a:t>
            </a:r>
            <a:r>
              <a:rPr lang="hi-IN" sz="2800" dirty="0" smtClean="0">
                <a:solidFill>
                  <a:srgbClr val="FF0000"/>
                </a:solidFill>
                <a:latin typeface="Kokila" pitchFamily="34" charset="0"/>
                <a:cs typeface="Kokila" pitchFamily="34" charset="0"/>
              </a:rPr>
              <a:t>नकोऽ</a:t>
            </a:r>
            <a:r>
              <a:rPr lang="sa-IN" sz="2800" dirty="0" smtClean="0">
                <a:solidFill>
                  <a:srgbClr val="FF0000"/>
                </a:solidFill>
                <a:latin typeface="Kokila" pitchFamily="34" charset="0"/>
                <a:cs typeface="Kokila" pitchFamily="34" charset="0"/>
              </a:rPr>
              <a:t>ष्टादशश्चैते </a:t>
            </a:r>
            <a:r>
              <a:rPr lang="hi-IN" sz="2800" dirty="0" smtClean="0">
                <a:solidFill>
                  <a:srgbClr val="FF0000"/>
                </a:solidFill>
                <a:latin typeface="Kokila" pitchFamily="34" charset="0"/>
                <a:cs typeface="Kokila" pitchFamily="34" charset="0"/>
              </a:rPr>
              <a:t>ज्योतिः शास्त्रप्रवर्तकाः।</a:t>
            </a:r>
            <a:endParaRPr lang="sa-IN" sz="2800" dirty="0" smtClean="0">
              <a:solidFill>
                <a:srgbClr val="FF0000"/>
              </a:solidFill>
              <a:latin typeface="Kokila" pitchFamily="34" charset="0"/>
              <a:cs typeface="Kokila" pitchFamily="34" charset="0"/>
            </a:endParaRPr>
          </a:p>
          <a:p>
            <a:endParaRPr lang="en-US" sz="2400" dirty="0" smtClean="0">
              <a:solidFill>
                <a:srgbClr val="FF0000"/>
              </a:solidFill>
            </a:endParaRPr>
          </a:p>
          <a:p>
            <a:r>
              <a:rPr lang="en-US" sz="2400" dirty="0" smtClean="0">
                <a:solidFill>
                  <a:srgbClr val="FF0000"/>
                </a:solidFill>
              </a:rPr>
              <a:t> </a:t>
            </a:r>
            <a:endParaRPr lang="en-US" sz="2000" dirty="0" smtClean="0">
              <a:solidFill>
                <a:srgbClr val="FF0000"/>
              </a:solidFill>
            </a:endParaRPr>
          </a:p>
          <a:p>
            <a:endParaRPr lang="en-US" sz="2000" dirty="0" smtClean="0"/>
          </a:p>
          <a:p>
            <a:r>
              <a:rPr lang="en-US" sz="2000"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34400" cy="758952"/>
          </a:xfrm>
        </p:spPr>
        <p:txBody>
          <a:bodyPr>
            <a:normAutofit fontScale="90000"/>
          </a:bodyPr>
          <a:lstStyle/>
          <a:p>
            <a:r>
              <a:rPr lang="sa-IN" dirty="0" smtClean="0"/>
              <a:t/>
            </a:r>
            <a:br>
              <a:rPr lang="sa-IN" dirty="0" smtClean="0"/>
            </a:br>
            <a:r>
              <a:rPr lang="sa-IN" dirty="0" smtClean="0"/>
              <a:t>ज्योतिष शास्त्र के भेद</a:t>
            </a:r>
            <a:endParaRPr lang="en-US" dirty="0"/>
          </a:p>
        </p:txBody>
      </p:sp>
      <p:sp>
        <p:nvSpPr>
          <p:cNvPr id="3" name="TextBox 2"/>
          <p:cNvSpPr txBox="1"/>
          <p:nvPr/>
        </p:nvSpPr>
        <p:spPr>
          <a:xfrm>
            <a:off x="1752600" y="1524000"/>
            <a:ext cx="6248400" cy="830997"/>
          </a:xfrm>
          <a:prstGeom prst="rect">
            <a:avLst/>
          </a:prstGeom>
          <a:noFill/>
        </p:spPr>
        <p:txBody>
          <a:bodyPr wrap="square" rtlCol="0">
            <a:spAutoFit/>
          </a:bodyPr>
          <a:lstStyle/>
          <a:p>
            <a:pPr algn="ctr"/>
            <a:r>
              <a:rPr lang="sa-IN" sz="4800" dirty="0" smtClean="0">
                <a:latin typeface="Kokila" pitchFamily="34" charset="0"/>
                <a:cs typeface="Kokila" pitchFamily="34" charset="0"/>
              </a:rPr>
              <a:t>ज्योतिष</a:t>
            </a:r>
            <a:endParaRPr lang="en-US" sz="4800" dirty="0">
              <a:latin typeface="Kokila" pitchFamily="34" charset="0"/>
              <a:cs typeface="Kokila" pitchFamily="34" charset="0"/>
            </a:endParaRPr>
          </a:p>
        </p:txBody>
      </p:sp>
      <p:sp>
        <p:nvSpPr>
          <p:cNvPr id="4" name="Down Arrow 3"/>
          <p:cNvSpPr/>
          <p:nvPr/>
        </p:nvSpPr>
        <p:spPr>
          <a:xfrm>
            <a:off x="4876800" y="2057400"/>
            <a:ext cx="76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71600" y="2667001"/>
            <a:ext cx="6019800" cy="2185214"/>
          </a:xfrm>
          <a:prstGeom prst="rect">
            <a:avLst/>
          </a:prstGeom>
          <a:noFill/>
        </p:spPr>
        <p:txBody>
          <a:bodyPr wrap="square" rtlCol="0">
            <a:spAutoFit/>
          </a:bodyPr>
          <a:lstStyle/>
          <a:p>
            <a:endParaRPr lang="sa-IN" dirty="0" smtClean="0"/>
          </a:p>
          <a:p>
            <a:r>
              <a:rPr lang="sa-IN" sz="2800" dirty="0" smtClean="0">
                <a:latin typeface="Kokila" pitchFamily="34" charset="0"/>
                <a:cs typeface="Kokila" pitchFamily="34" charset="0"/>
              </a:rPr>
              <a:t>1सिद्धान्त (गणित) </a:t>
            </a:r>
            <a:r>
              <a:rPr lang="sa-IN" dirty="0" smtClean="0"/>
              <a:t>		</a:t>
            </a:r>
          </a:p>
          <a:p>
            <a:r>
              <a:rPr lang="sa-IN" dirty="0" smtClean="0"/>
              <a:t>			 </a:t>
            </a:r>
          </a:p>
          <a:p>
            <a:r>
              <a:rPr lang="sa-IN" dirty="0" smtClean="0"/>
              <a:t>			 </a:t>
            </a:r>
          </a:p>
          <a:p>
            <a:r>
              <a:rPr lang="sa-IN" dirty="0" smtClean="0"/>
              <a:t>			 2संहिता   									</a:t>
            </a:r>
            <a:endParaRPr lang="en-US" dirty="0"/>
          </a:p>
        </p:txBody>
      </p:sp>
      <p:sp>
        <p:nvSpPr>
          <p:cNvPr id="13" name="Minus 12"/>
          <p:cNvSpPr/>
          <p:nvPr/>
        </p:nvSpPr>
        <p:spPr>
          <a:xfrm>
            <a:off x="609600" y="2438400"/>
            <a:ext cx="8534400" cy="152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1600200" y="2514600"/>
            <a:ext cx="2286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4191000" y="2514600"/>
            <a:ext cx="76200" cy="167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6477000" y="2514600"/>
            <a:ext cx="45719"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flipH="1">
            <a:off x="1828799" y="3276600"/>
            <a:ext cx="45719"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Minus 18"/>
          <p:cNvSpPr/>
          <p:nvPr/>
        </p:nvSpPr>
        <p:spPr>
          <a:xfrm>
            <a:off x="838200" y="3657600"/>
            <a:ext cx="1905000" cy="76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33400" y="4038600"/>
            <a:ext cx="2286000" cy="1569660"/>
          </a:xfrm>
          <a:prstGeom prst="rect">
            <a:avLst/>
          </a:prstGeom>
          <a:noFill/>
        </p:spPr>
        <p:txBody>
          <a:bodyPr wrap="square" rtlCol="0">
            <a:spAutoFit/>
          </a:bodyPr>
          <a:lstStyle/>
          <a:p>
            <a:r>
              <a:rPr lang="sa-IN" sz="3200" dirty="0" smtClean="0">
                <a:latin typeface="Kokila" pitchFamily="34" charset="0"/>
                <a:cs typeface="Kokila" pitchFamily="34" charset="0"/>
              </a:rPr>
              <a:t>सिद्धान्त </a:t>
            </a:r>
          </a:p>
          <a:p>
            <a:r>
              <a:rPr lang="sa-IN" sz="3200" dirty="0" smtClean="0">
                <a:latin typeface="Kokila" pitchFamily="34" charset="0"/>
                <a:cs typeface="Kokila" pitchFamily="34" charset="0"/>
              </a:rPr>
              <a:t>          तन्त्र   </a:t>
            </a:r>
          </a:p>
          <a:p>
            <a:r>
              <a:rPr lang="sa-IN" sz="3200" dirty="0" smtClean="0">
                <a:latin typeface="Kokila" pitchFamily="34" charset="0"/>
                <a:cs typeface="Kokila" pitchFamily="34" charset="0"/>
              </a:rPr>
              <a:t>	       करण</a:t>
            </a:r>
            <a:endParaRPr lang="en-US" sz="3200" dirty="0">
              <a:latin typeface="Kokila" pitchFamily="34" charset="0"/>
              <a:cs typeface="Kokila" pitchFamily="34" charset="0"/>
            </a:endParaRPr>
          </a:p>
        </p:txBody>
      </p:sp>
      <p:sp>
        <p:nvSpPr>
          <p:cNvPr id="21" name="Down Arrow 20"/>
          <p:cNvSpPr/>
          <p:nvPr/>
        </p:nvSpPr>
        <p:spPr>
          <a:xfrm>
            <a:off x="914400" y="3733800"/>
            <a:ext cx="3048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1722118" y="3733800"/>
            <a:ext cx="45719"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2209800" y="3733800"/>
            <a:ext cx="304800"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flipH="1">
            <a:off x="6888480" y="3581400"/>
            <a:ext cx="45719"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6477000" y="3200400"/>
            <a:ext cx="838200" cy="523220"/>
          </a:xfrm>
          <a:prstGeom prst="rect">
            <a:avLst/>
          </a:prstGeom>
          <a:noFill/>
        </p:spPr>
        <p:txBody>
          <a:bodyPr wrap="square" rtlCol="0">
            <a:spAutoFit/>
          </a:bodyPr>
          <a:lstStyle/>
          <a:p>
            <a:r>
              <a:rPr lang="sa-IN" sz="2800" dirty="0" smtClean="0">
                <a:latin typeface="Kokila" pitchFamily="34" charset="0"/>
                <a:cs typeface="Kokila" pitchFamily="34" charset="0"/>
              </a:rPr>
              <a:t>3होरा</a:t>
            </a:r>
            <a:endParaRPr lang="en-US" sz="2800" dirty="0">
              <a:latin typeface="Kokila" pitchFamily="34" charset="0"/>
              <a:cs typeface="Kokila" pitchFamily="34" charset="0"/>
            </a:endParaRPr>
          </a:p>
        </p:txBody>
      </p:sp>
      <p:sp>
        <p:nvSpPr>
          <p:cNvPr id="27" name="Minus 26"/>
          <p:cNvSpPr/>
          <p:nvPr/>
        </p:nvSpPr>
        <p:spPr>
          <a:xfrm>
            <a:off x="3886200" y="4572000"/>
            <a:ext cx="5257800" cy="76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4419600" y="4953000"/>
            <a:ext cx="4191000" cy="1569660"/>
          </a:xfrm>
          <a:prstGeom prst="rect">
            <a:avLst/>
          </a:prstGeom>
          <a:noFill/>
        </p:spPr>
        <p:txBody>
          <a:bodyPr wrap="square" rtlCol="0">
            <a:spAutoFit/>
          </a:bodyPr>
          <a:lstStyle/>
          <a:p>
            <a:r>
              <a:rPr lang="sa-IN" sz="2400" dirty="0" smtClean="0">
                <a:latin typeface="Kokila" pitchFamily="34" charset="0"/>
                <a:cs typeface="Kokila" pitchFamily="34" charset="0"/>
              </a:rPr>
              <a:t>जातक </a:t>
            </a:r>
          </a:p>
          <a:p>
            <a:r>
              <a:rPr lang="sa-IN" sz="2400" dirty="0" smtClean="0">
                <a:latin typeface="Kokila" pitchFamily="34" charset="0"/>
                <a:cs typeface="Kokila" pitchFamily="34" charset="0"/>
              </a:rPr>
              <a:t>	ताजिक      मुहुर्त </a:t>
            </a:r>
          </a:p>
          <a:p>
            <a:r>
              <a:rPr lang="sa-IN" sz="2400" dirty="0" smtClean="0">
                <a:latin typeface="Kokila" pitchFamily="34" charset="0"/>
                <a:cs typeface="Kokila" pitchFamily="34" charset="0"/>
              </a:rPr>
              <a:t>		             प्रश्न </a:t>
            </a:r>
          </a:p>
          <a:p>
            <a:r>
              <a:rPr lang="sa-IN" sz="2400" dirty="0" smtClean="0">
                <a:latin typeface="Kokila" pitchFamily="34" charset="0"/>
                <a:cs typeface="Kokila" pitchFamily="34" charset="0"/>
              </a:rPr>
              <a:t>			         केरलीय </a:t>
            </a:r>
            <a:endParaRPr lang="en-US" sz="2400" dirty="0">
              <a:latin typeface="Kokila" pitchFamily="34" charset="0"/>
              <a:cs typeface="Kokila" pitchFamily="34" charset="0"/>
            </a:endParaRPr>
          </a:p>
        </p:txBody>
      </p:sp>
      <p:sp>
        <p:nvSpPr>
          <p:cNvPr id="30" name="Down Arrow 29"/>
          <p:cNvSpPr/>
          <p:nvPr/>
        </p:nvSpPr>
        <p:spPr>
          <a:xfrm>
            <a:off x="4572000" y="4648200"/>
            <a:ext cx="45719"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flipH="1">
            <a:off x="5593082" y="4648200"/>
            <a:ext cx="45719"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a:off x="6477000" y="4648200"/>
            <a:ext cx="762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p:cNvSpPr/>
          <p:nvPr/>
        </p:nvSpPr>
        <p:spPr>
          <a:xfrm>
            <a:off x="7162800" y="4648200"/>
            <a:ext cx="152400"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own Arrow 34"/>
          <p:cNvSpPr/>
          <p:nvPr/>
        </p:nvSpPr>
        <p:spPr>
          <a:xfrm>
            <a:off x="7924800" y="4648200"/>
            <a:ext cx="76200" cy="1447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a:off x="1219200" y="457200"/>
            <a:ext cx="1219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5184648" cy="758952"/>
          </a:xfrm>
        </p:spPr>
        <p:txBody>
          <a:bodyPr/>
          <a:lstStyle/>
          <a:p>
            <a:r>
              <a:rPr lang="sa-IN" dirty="0" smtClean="0"/>
              <a:t> </a:t>
            </a:r>
            <a:endParaRPr lang="en-US" dirty="0"/>
          </a:p>
        </p:txBody>
      </p:sp>
      <p:sp>
        <p:nvSpPr>
          <p:cNvPr id="3" name="TextBox 2"/>
          <p:cNvSpPr txBox="1"/>
          <p:nvPr/>
        </p:nvSpPr>
        <p:spPr>
          <a:xfrm>
            <a:off x="0" y="1295400"/>
            <a:ext cx="8686800" cy="6494085"/>
          </a:xfrm>
          <a:prstGeom prst="rect">
            <a:avLst/>
          </a:prstGeom>
          <a:noFill/>
        </p:spPr>
        <p:txBody>
          <a:bodyPr wrap="square" rtlCol="0">
            <a:spAutoFit/>
          </a:bodyPr>
          <a:lstStyle/>
          <a:p>
            <a:pPr algn="ctr"/>
            <a:endParaRPr lang="sa-IN" dirty="0" smtClean="0"/>
          </a:p>
          <a:p>
            <a:pPr algn="ctr"/>
            <a:r>
              <a:rPr lang="hi-IN" sz="3200" dirty="0" smtClean="0">
                <a:solidFill>
                  <a:srgbClr val="FF0000"/>
                </a:solidFill>
                <a:latin typeface="Kokila" pitchFamily="34" charset="0"/>
                <a:cs typeface="Kokila" pitchFamily="34" charset="0"/>
              </a:rPr>
              <a:t>त्रुट</a:t>
            </a:r>
            <a:r>
              <a:rPr lang="sa-IN" sz="3200" dirty="0" smtClean="0">
                <a:solidFill>
                  <a:srgbClr val="FF0000"/>
                </a:solidFill>
                <a:latin typeface="Kokila" pitchFamily="34" charset="0"/>
                <a:cs typeface="Kokila" pitchFamily="34" charset="0"/>
              </a:rPr>
              <a:t>्</a:t>
            </a:r>
            <a:r>
              <a:rPr lang="hi-IN" sz="3200" dirty="0" smtClean="0">
                <a:solidFill>
                  <a:srgbClr val="FF0000"/>
                </a:solidFill>
                <a:latin typeface="Kokila" pitchFamily="34" charset="0"/>
                <a:cs typeface="Kokila" pitchFamily="34" charset="0"/>
              </a:rPr>
              <a:t>यादि प्रलयान्त कालगणना मान प्रभेदः क्रमा </a:t>
            </a:r>
            <a:endParaRPr lang="sa-IN" sz="3200" dirty="0" smtClean="0">
              <a:solidFill>
                <a:srgbClr val="FF0000"/>
              </a:solidFill>
              <a:latin typeface="Kokila" pitchFamily="34" charset="0"/>
              <a:cs typeface="Kokila" pitchFamily="34" charset="0"/>
            </a:endParaRPr>
          </a:p>
          <a:p>
            <a:pPr algn="ctr"/>
            <a:r>
              <a:rPr lang="hi-IN" sz="3200" dirty="0" smtClean="0">
                <a:solidFill>
                  <a:srgbClr val="FF0000"/>
                </a:solidFill>
                <a:latin typeface="Kokila" pitchFamily="34" charset="0"/>
                <a:cs typeface="Kokila" pitchFamily="34" charset="0"/>
              </a:rPr>
              <a:t>च्चारश्च द्युषदां द्विधा च गणितं प्रश</a:t>
            </a:r>
            <a:r>
              <a:rPr lang="sa-IN" sz="3200" dirty="0" smtClean="0">
                <a:solidFill>
                  <a:srgbClr val="FF0000"/>
                </a:solidFill>
                <a:latin typeface="Kokila" pitchFamily="34" charset="0"/>
                <a:cs typeface="Kokila" pitchFamily="34" charset="0"/>
              </a:rPr>
              <a:t>्न</a:t>
            </a:r>
            <a:r>
              <a:rPr lang="hi-IN" sz="3200" dirty="0" smtClean="0">
                <a:solidFill>
                  <a:srgbClr val="FF0000"/>
                </a:solidFill>
                <a:latin typeface="Kokila" pitchFamily="34" charset="0"/>
                <a:cs typeface="Kokila" pitchFamily="34" charset="0"/>
              </a:rPr>
              <a:t>स्तथा सोत्तराः। </a:t>
            </a:r>
            <a:endParaRPr lang="sa-IN" sz="3200" dirty="0" smtClean="0">
              <a:solidFill>
                <a:srgbClr val="FF0000"/>
              </a:solidFill>
              <a:latin typeface="Kokila" pitchFamily="34" charset="0"/>
              <a:cs typeface="Kokila" pitchFamily="34" charset="0"/>
            </a:endParaRPr>
          </a:p>
          <a:p>
            <a:pPr algn="ctr"/>
            <a:r>
              <a:rPr lang="hi-IN" sz="3200" dirty="0" smtClean="0">
                <a:solidFill>
                  <a:srgbClr val="FF0000"/>
                </a:solidFill>
                <a:latin typeface="Kokila" pitchFamily="34" charset="0"/>
                <a:cs typeface="Kokila" pitchFamily="34" charset="0"/>
              </a:rPr>
              <a:t>भूधिष्ण्यग्रहसंस्थितैश्च कथनं यन्त्रादि यत्रोच्यते</a:t>
            </a:r>
            <a:endParaRPr lang="en-US" sz="3200" dirty="0" smtClean="0">
              <a:solidFill>
                <a:srgbClr val="FF0000"/>
              </a:solidFill>
              <a:latin typeface="Kokila" pitchFamily="34" charset="0"/>
              <a:cs typeface="Kokila" pitchFamily="34" charset="0"/>
            </a:endParaRPr>
          </a:p>
          <a:p>
            <a:pPr algn="ctr"/>
            <a:r>
              <a:rPr lang="en-US" sz="3200" dirty="0" smtClean="0">
                <a:solidFill>
                  <a:srgbClr val="FF0000"/>
                </a:solidFill>
                <a:latin typeface="Kokila" pitchFamily="34" charset="0"/>
                <a:cs typeface="Kokila" pitchFamily="34" charset="0"/>
              </a:rPr>
              <a:t> </a:t>
            </a:r>
            <a:r>
              <a:rPr lang="hi-IN" sz="3200" dirty="0" smtClean="0">
                <a:solidFill>
                  <a:srgbClr val="FF0000"/>
                </a:solidFill>
                <a:latin typeface="Kokila" pitchFamily="34" charset="0"/>
                <a:cs typeface="Kokila" pitchFamily="34" charset="0"/>
              </a:rPr>
              <a:t>सिद्धान्तः स उदाहृतोत्र गणितस्कनध प्रबन्धे बुधैः ।।</a:t>
            </a:r>
            <a:endParaRPr lang="sa-IN" sz="3200" dirty="0" smtClean="0">
              <a:solidFill>
                <a:srgbClr val="FF0000"/>
              </a:solidFill>
              <a:latin typeface="Kokila" pitchFamily="34" charset="0"/>
              <a:cs typeface="Kokila" pitchFamily="34" charset="0"/>
            </a:endParaRPr>
          </a:p>
          <a:p>
            <a:pPr algn="ctr">
              <a:lnSpc>
                <a:spcPct val="150000"/>
              </a:lnSpc>
            </a:pPr>
            <a:endParaRPr lang="sa-IN" sz="2400" dirty="0" smtClean="0">
              <a:latin typeface="Kokila" pitchFamily="34" charset="0"/>
              <a:cs typeface="Kokila" pitchFamily="34" charset="0"/>
            </a:endParaRPr>
          </a:p>
          <a:p>
            <a:pPr algn="ctr">
              <a:lnSpc>
                <a:spcPct val="150000"/>
              </a:lnSpc>
            </a:pPr>
            <a:r>
              <a:rPr lang="sa-IN" sz="2400" dirty="0" smtClean="0">
                <a:latin typeface="Kokila" pitchFamily="34" charset="0"/>
                <a:cs typeface="Kokila" pitchFamily="34" charset="0"/>
              </a:rPr>
              <a:t> </a:t>
            </a:r>
            <a:r>
              <a:rPr lang="hi-IN" sz="2400" dirty="0" smtClean="0">
                <a:latin typeface="Kokila" pitchFamily="34" charset="0"/>
                <a:cs typeface="Kokila" pitchFamily="34" charset="0"/>
              </a:rPr>
              <a:t>अर्थात् ज्योतिषशास्त्र के अन्तर्गत सूक्ष्मातिसूक्ष्म काल की गणना एवं मानों के </a:t>
            </a:r>
            <a:r>
              <a:rPr lang="sa-IN" sz="2400" dirty="0" smtClean="0">
                <a:latin typeface="Kokila" pitchFamily="34" charset="0"/>
                <a:cs typeface="Kokila" pitchFamily="34" charset="0"/>
              </a:rPr>
              <a:t>   </a:t>
            </a:r>
            <a:r>
              <a:rPr lang="hi-IN" sz="2400" dirty="0" smtClean="0">
                <a:latin typeface="Kokila" pitchFamily="34" charset="0"/>
                <a:cs typeface="Kokila" pitchFamily="34" charset="0"/>
              </a:rPr>
              <a:t>भेद ग्रहणों के चार व्यक्त एवं अव्यत द्विविध गणित</a:t>
            </a:r>
            <a:r>
              <a:rPr lang="en-US" sz="2400" dirty="0" smtClean="0">
                <a:latin typeface="Kokila" pitchFamily="34" charset="0"/>
                <a:cs typeface="Kokila" pitchFamily="34" charset="0"/>
              </a:rPr>
              <a:t>, </a:t>
            </a:r>
            <a:r>
              <a:rPr lang="hi-IN" sz="2400" dirty="0" smtClean="0">
                <a:latin typeface="Kokila" pitchFamily="34" charset="0"/>
                <a:cs typeface="Kokila" pitchFamily="34" charset="0"/>
              </a:rPr>
              <a:t>ग्रह नक्षत्रों से सम्बन्धित विभिन्न प्रश्नों के उत्तर ग्रही नक्षत्रों की गति एवं स्थिति तथा यन्त्र परिचय आदि का वर्णन जिसमें हो उस स्कन्ध को गणि या सिद्धान्त नाम से अभिप्रेत किया</a:t>
            </a:r>
            <a:r>
              <a:rPr lang="sa-IN" sz="2400" dirty="0" smtClean="0">
                <a:latin typeface="Kokila" pitchFamily="34" charset="0"/>
                <a:cs typeface="Kokila" pitchFamily="34" charset="0"/>
              </a:rPr>
              <a:t> </a:t>
            </a:r>
            <a:r>
              <a:rPr lang="hi-IN" sz="2400" dirty="0" smtClean="0">
                <a:latin typeface="Kokila" pitchFamily="34" charset="0"/>
                <a:cs typeface="Kokila" pitchFamily="34" charset="0"/>
              </a:rPr>
              <a:t>जाता है। इसक</a:t>
            </a:r>
            <a:r>
              <a:rPr lang="sa-IN" sz="2400" dirty="0" smtClean="0">
                <a:latin typeface="Kokila" pitchFamily="34" charset="0"/>
                <a:cs typeface="Kokila" pitchFamily="34" charset="0"/>
              </a:rPr>
              <a:t>े </a:t>
            </a:r>
            <a:r>
              <a:rPr lang="hi-IN" sz="2400" dirty="0" smtClean="0">
                <a:latin typeface="Kokila" pitchFamily="34" charset="0"/>
                <a:cs typeface="Kokila" pitchFamily="34" charset="0"/>
              </a:rPr>
              <a:t>अतिरिक्त इस स्कन्ध में सृष्टि विचार प्रमेयविवरण खगोल एवं</a:t>
            </a:r>
            <a:endParaRPr lang="en-US" sz="2400" dirty="0" smtClean="0">
              <a:latin typeface="Kokila" pitchFamily="34" charset="0"/>
              <a:cs typeface="Kokila" pitchFamily="34" charset="0"/>
            </a:endParaRPr>
          </a:p>
          <a:p>
            <a:pPr algn="ctr">
              <a:lnSpc>
                <a:spcPct val="150000"/>
              </a:lnSpc>
            </a:pPr>
            <a:endParaRPr lang="en-US" sz="2400" dirty="0" smtClean="0">
              <a:latin typeface="Kokila" pitchFamily="34" charset="0"/>
              <a:cs typeface="Kokila" pitchFamily="34" charset="0"/>
            </a:endParaRPr>
          </a:p>
          <a:p>
            <a:pPr algn="ctr">
              <a:lnSpc>
                <a:spcPct val="150000"/>
              </a:lnSpc>
            </a:pPr>
            <a:r>
              <a:rPr lang="en-US" sz="2400" dirty="0" smtClean="0">
                <a:latin typeface="Kokila" pitchFamily="34" charset="0"/>
                <a:cs typeface="Kokila" pitchFamily="34" charset="0"/>
              </a:rPr>
              <a:t> </a:t>
            </a:r>
          </a:p>
          <a:p>
            <a:endParaRPr lang="en-US" dirty="0"/>
          </a:p>
        </p:txBody>
      </p:sp>
      <p:sp>
        <p:nvSpPr>
          <p:cNvPr id="4" name="Right Arrow 3"/>
          <p:cNvSpPr/>
          <p:nvPr/>
        </p:nvSpPr>
        <p:spPr>
          <a:xfrm>
            <a:off x="533400" y="533400"/>
            <a:ext cx="2133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667000" y="457200"/>
            <a:ext cx="2743200" cy="707886"/>
          </a:xfrm>
          <a:prstGeom prst="rect">
            <a:avLst/>
          </a:prstGeom>
          <a:noFill/>
        </p:spPr>
        <p:txBody>
          <a:bodyPr wrap="square" rtlCol="0">
            <a:spAutoFit/>
          </a:bodyPr>
          <a:lstStyle/>
          <a:p>
            <a:r>
              <a:rPr lang="sa-IN" sz="4000" dirty="0" smtClean="0">
                <a:solidFill>
                  <a:srgbClr val="FF0000"/>
                </a:solidFill>
              </a:rPr>
              <a:t>सिद्धान्त</a:t>
            </a:r>
            <a:r>
              <a:rPr lang="sa-IN" sz="4000" dirty="0" smtClean="0"/>
              <a:t> </a:t>
            </a:r>
            <a:endParaRPr lang="en-US"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371600"/>
            <a:ext cx="8382000" cy="4647426"/>
          </a:xfrm>
          <a:prstGeom prst="rect">
            <a:avLst/>
          </a:prstGeom>
          <a:noFill/>
        </p:spPr>
        <p:txBody>
          <a:bodyPr wrap="square" rtlCol="0">
            <a:spAutoFit/>
          </a:bodyPr>
          <a:lstStyle/>
          <a:p>
            <a:r>
              <a:rPr lang="hi-IN" sz="2800" dirty="0" smtClean="0">
                <a:latin typeface="Kokila" pitchFamily="34" charset="0"/>
                <a:cs typeface="Kokila" pitchFamily="34" charset="0"/>
              </a:rPr>
              <a:t>भूगोल सम्बन्धी चिन्तन वेध यन्त्रों सम्बन्धी विचार</a:t>
            </a:r>
            <a:r>
              <a:rPr lang="sa-IN" sz="2800" dirty="0" smtClean="0">
                <a:latin typeface="Kokila" pitchFamily="34" charset="0"/>
                <a:cs typeface="Kokila" pitchFamily="34" charset="0"/>
              </a:rPr>
              <a:t> ग्रहण </a:t>
            </a:r>
            <a:r>
              <a:rPr lang="hi-IN" sz="2800" dirty="0" smtClean="0">
                <a:latin typeface="Kokila" pitchFamily="34" charset="0"/>
                <a:cs typeface="Kokila" pitchFamily="34" charset="0"/>
              </a:rPr>
              <a:t>सम्बन्धी</a:t>
            </a:r>
            <a:r>
              <a:rPr lang="sa-IN" sz="2800" dirty="0" smtClean="0">
                <a:latin typeface="Kokila" pitchFamily="34" charset="0"/>
                <a:cs typeface="Kokila" pitchFamily="34" charset="0"/>
              </a:rPr>
              <a:t> </a:t>
            </a:r>
            <a:r>
              <a:rPr lang="hi-IN" sz="2800" dirty="0" smtClean="0">
                <a:latin typeface="Kokila" pitchFamily="34" charset="0"/>
                <a:cs typeface="Kokila" pitchFamily="34" charset="0"/>
              </a:rPr>
              <a:t> विवेचनीय तथ्यों का विवेचन दिग</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देश</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काल गणनादि विषयों का सैद्धान्तिक एवं तत्वों का</a:t>
            </a:r>
            <a:r>
              <a:rPr lang="sa-IN" sz="2800" dirty="0" smtClean="0">
                <a:latin typeface="Kokila" pitchFamily="34" charset="0"/>
                <a:cs typeface="Kokila" pitchFamily="34" charset="0"/>
              </a:rPr>
              <a:t> </a:t>
            </a:r>
            <a:r>
              <a:rPr lang="hi-IN" sz="2800" dirty="0" smtClean="0">
                <a:latin typeface="Kokila" pitchFamily="34" charset="0"/>
                <a:cs typeface="Kokila" pitchFamily="34" charset="0"/>
              </a:rPr>
              <a:t>विवेचन उपलब्ध है।</a:t>
            </a:r>
            <a:endParaRPr lang="sa-IN" sz="2800" dirty="0" smtClean="0">
              <a:latin typeface="Kokila" pitchFamily="34" charset="0"/>
              <a:cs typeface="Kokila" pitchFamily="34" charset="0"/>
            </a:endParaRPr>
          </a:p>
          <a:p>
            <a:r>
              <a:rPr lang="en-US" sz="3200" dirty="0" smtClean="0">
                <a:solidFill>
                  <a:srgbClr val="FF0000"/>
                </a:solidFill>
                <a:latin typeface="Kokila" pitchFamily="34" charset="0"/>
                <a:cs typeface="Kokila" pitchFamily="34" charset="0"/>
              </a:rPr>
              <a:t>2. </a:t>
            </a:r>
            <a:r>
              <a:rPr lang="hi-IN" sz="3200" dirty="0" smtClean="0">
                <a:solidFill>
                  <a:srgbClr val="FF0000"/>
                </a:solidFill>
                <a:latin typeface="Kokila" pitchFamily="34" charset="0"/>
                <a:cs typeface="Kokila" pitchFamily="34" charset="0"/>
              </a:rPr>
              <a:t>संहिता</a:t>
            </a:r>
            <a:endParaRPr lang="sa-IN" sz="3200" dirty="0" smtClean="0">
              <a:solidFill>
                <a:srgbClr val="FF0000"/>
              </a:solidFill>
              <a:latin typeface="Kokila" pitchFamily="34" charset="0"/>
              <a:cs typeface="Kokila" pitchFamily="34" charset="0"/>
            </a:endParaRPr>
          </a:p>
          <a:p>
            <a:r>
              <a:rPr lang="sa-IN" sz="3200" dirty="0" smtClean="0">
                <a:solidFill>
                  <a:srgbClr val="FF0000"/>
                </a:solidFill>
                <a:latin typeface="Kokila" pitchFamily="34" charset="0"/>
                <a:cs typeface="Kokila" pitchFamily="34" charset="0"/>
              </a:rPr>
              <a:t>	</a:t>
            </a:r>
            <a:r>
              <a:rPr lang="hi-IN" sz="2800" dirty="0" smtClean="0">
                <a:latin typeface="Kokila" pitchFamily="34" charset="0"/>
                <a:cs typeface="Kokila" pitchFamily="34" charset="0"/>
              </a:rPr>
              <a:t>संहिता स्कन्ध में ग्रह नक्षत्रों के द्वारा भू-पृष्ठ पर पढ़ने वाले सामूहिक प्रभाव का विवेचन किया जाता है। इस स्कन्ध को भौतिक एवं वैश्विक ज्योतिष भी कहा जाता है। संहिता स्कन्ध के विषय में आचार्य वराहमिहिर कहते हैं कि-</a:t>
            </a:r>
            <a:endParaRPr lang="en-US" sz="2800" dirty="0" smtClean="0">
              <a:latin typeface="Kokila" pitchFamily="34" charset="0"/>
              <a:cs typeface="Kokila" pitchFamily="34" charset="0"/>
            </a:endParaRPr>
          </a:p>
          <a:p>
            <a:r>
              <a:rPr lang="en-US" sz="2400" dirty="0" smtClean="0">
                <a:latin typeface="Kokila" pitchFamily="34" charset="0"/>
                <a:cs typeface="Kokila" pitchFamily="34" charset="0"/>
              </a:rPr>
              <a:t> </a:t>
            </a:r>
            <a:r>
              <a:rPr lang="sa-IN" sz="2400" dirty="0" smtClean="0">
                <a:latin typeface="Kokila" pitchFamily="34" charset="0"/>
                <a:cs typeface="Kokila" pitchFamily="34" charset="0"/>
              </a:rPr>
              <a:t>		</a:t>
            </a:r>
          </a:p>
          <a:p>
            <a:pPr algn="ctr"/>
            <a:r>
              <a:rPr lang="hi-IN" sz="3600" dirty="0" smtClean="0">
                <a:solidFill>
                  <a:srgbClr val="FF0000"/>
                </a:solidFill>
                <a:latin typeface="Kokila" pitchFamily="34" charset="0"/>
                <a:cs typeface="Kokila" pitchFamily="34" charset="0"/>
              </a:rPr>
              <a:t>ज्योतिः शा</a:t>
            </a:r>
            <a:r>
              <a:rPr lang="sa-IN" sz="3600" dirty="0" smtClean="0">
                <a:solidFill>
                  <a:srgbClr val="FF0000"/>
                </a:solidFill>
                <a:latin typeface="Kokila" pitchFamily="34" charset="0"/>
                <a:cs typeface="Kokila" pitchFamily="34" charset="0"/>
              </a:rPr>
              <a:t>स्त्र</a:t>
            </a:r>
            <a:r>
              <a:rPr lang="hi-IN" sz="3600" dirty="0" smtClean="0">
                <a:solidFill>
                  <a:srgbClr val="FF0000"/>
                </a:solidFill>
                <a:latin typeface="Kokila" pitchFamily="34" charset="0"/>
                <a:cs typeface="Kokila" pitchFamily="34" charset="0"/>
              </a:rPr>
              <a:t>मनेकभेदविषयं स्कनधत्रयाधिष्ठितं ।</a:t>
            </a:r>
            <a:endParaRPr lang="sa-IN" sz="3600" dirty="0" smtClean="0">
              <a:solidFill>
                <a:srgbClr val="FF0000"/>
              </a:solidFill>
              <a:latin typeface="Kokila" pitchFamily="34" charset="0"/>
              <a:cs typeface="Kokila" pitchFamily="34" charset="0"/>
            </a:endParaRPr>
          </a:p>
          <a:p>
            <a:pPr algn="ctr"/>
            <a:r>
              <a:rPr lang="hi-IN" sz="3600" dirty="0" smtClean="0">
                <a:solidFill>
                  <a:srgbClr val="FF0000"/>
                </a:solidFill>
                <a:latin typeface="Kokila" pitchFamily="34" charset="0"/>
                <a:cs typeface="Kokila" pitchFamily="34" charset="0"/>
              </a:rPr>
              <a:t>तत</a:t>
            </a:r>
            <a:r>
              <a:rPr lang="sa-IN" sz="3600" dirty="0" smtClean="0">
                <a:solidFill>
                  <a:srgbClr val="FF0000"/>
                </a:solidFill>
                <a:latin typeface="Kokila" pitchFamily="34" charset="0"/>
                <a:cs typeface="Kokila" pitchFamily="34" charset="0"/>
              </a:rPr>
              <a:t>्</a:t>
            </a:r>
            <a:r>
              <a:rPr lang="hi-IN" sz="3600" dirty="0" smtClean="0">
                <a:solidFill>
                  <a:srgbClr val="FF0000"/>
                </a:solidFill>
                <a:latin typeface="Kokila" pitchFamily="34" charset="0"/>
                <a:cs typeface="Kokila" pitchFamily="34" charset="0"/>
              </a:rPr>
              <a:t>कास्त्र्योपनयस्य नाम मुनिभिः संकीत्र्यते संहिता।।</a:t>
            </a:r>
            <a:endParaRPr lang="en-US" sz="3600" dirty="0" smtClean="0">
              <a:solidFill>
                <a:srgbClr val="FF0000"/>
              </a:solidFill>
              <a:latin typeface="Kokila" pitchFamily="34" charset="0"/>
              <a:cs typeface="Kokila" pitchFamily="34" charset="0"/>
            </a:endParaRPr>
          </a:p>
          <a:p>
            <a:pPr algn="ctr"/>
            <a:r>
              <a:rPr lang="en-US" sz="2400" dirty="0" smtClean="0">
                <a:solidFill>
                  <a:srgbClr val="FF0000"/>
                </a:solidFill>
                <a:latin typeface="Kokila" pitchFamily="34" charset="0"/>
                <a:cs typeface="Kokila" pitchFamily="34"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447800"/>
            <a:ext cx="8534400" cy="4401205"/>
          </a:xfrm>
          <a:prstGeom prst="rect">
            <a:avLst/>
          </a:prstGeom>
          <a:noFill/>
        </p:spPr>
        <p:txBody>
          <a:bodyPr wrap="square" rtlCol="0">
            <a:spAutoFit/>
          </a:bodyPr>
          <a:lstStyle/>
          <a:p>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अर्थात् सिद्धान</a:t>
            </a:r>
            <a:r>
              <a:rPr lang="sa-IN" sz="2800" dirty="0" smtClean="0">
                <a:latin typeface="Kokila" pitchFamily="34" charset="0"/>
                <a:cs typeface="Kokila" pitchFamily="34" charset="0"/>
              </a:rPr>
              <a:t>्</a:t>
            </a:r>
            <a:r>
              <a:rPr lang="hi-IN" sz="2800" dirty="0" smtClean="0">
                <a:latin typeface="Kokila" pitchFamily="34" charset="0"/>
                <a:cs typeface="Kokila" pitchFamily="34" charset="0"/>
              </a:rPr>
              <a:t>त और होरा का सम्मिलित रूप में विवेचन ही संहिता है। जिसमें वक्ष्यमाण विषय का वर्णन होता है उसी का नाम संहिता है। सूर्य आदि ग्रहों के संचार</a:t>
            </a:r>
            <a:r>
              <a:rPr lang="en-US" sz="2800" dirty="0" smtClean="0">
                <a:latin typeface="Kokila" pitchFamily="34" charset="0"/>
                <a:cs typeface="Kokila" pitchFamily="34" charset="0"/>
              </a:rPr>
              <a:t>,</a:t>
            </a:r>
            <a:r>
              <a:rPr lang="sa-IN" sz="2800" dirty="0" smtClean="0">
                <a:latin typeface="Kokila" pitchFamily="34" charset="0"/>
                <a:cs typeface="Kokila" pitchFamily="34" charset="0"/>
              </a:rPr>
              <a:t> उस</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संचार में होने वाला ग्रहों का स्वभाव</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विकार</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विम्ब का परिमाण</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वर्ण</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किरण</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किरण उध्र्वाधोगामी तोरण</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उदय</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अस्त</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मार्ग</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मार्गान्तर वक्र</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ग्रहों की भक्ति</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नक्षत्रों के व्यूह</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ग्रह समागम</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अंक विद्या</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वास्तु विद्या</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वातचक्र</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प्रतिमा प्रतिष्ठा</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उदगार्गल</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निराजन</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दीप लक्षण</a:t>
            </a:r>
            <a:r>
              <a:rPr lang="en-US" sz="2800" dirty="0" smtClean="0">
                <a:latin typeface="Kokila" pitchFamily="34" charset="0"/>
                <a:cs typeface="Kokila" pitchFamily="34" charset="0"/>
              </a:rPr>
              <a:t>,</a:t>
            </a:r>
            <a:r>
              <a:rPr lang="sa-IN" sz="2800" dirty="0" smtClean="0">
                <a:latin typeface="Kokila" pitchFamily="34" charset="0"/>
                <a:cs typeface="Kokila" pitchFamily="34" charset="0"/>
              </a:rPr>
              <a:t> </a:t>
            </a:r>
            <a:r>
              <a:rPr lang="hi-IN" sz="2800" dirty="0" smtClean="0">
                <a:latin typeface="Kokila" pitchFamily="34" charset="0"/>
                <a:cs typeface="Kokila" pitchFamily="34" charset="0"/>
              </a:rPr>
              <a:t>संसार के प्रत्येक पुरुष और राजाओं में पूर्वोक्त प्रत्येक लक्षण का विचार एकाग्रचित होकर दैल के द्वारा शुभाशुभ फल कथन का मनन</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चिंतन</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अध्ययन ही इस स्कंध में वर्णित है। इसमें ह गति</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गह युति</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मेघ लक्षण</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वृष्टि विचार</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उल्का विचार</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भूकम्प विचार</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जल शोधन</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विभिन्न शकुलों का विचार</a:t>
            </a:r>
            <a:r>
              <a:rPr lang="en-US" sz="2800" dirty="0" smtClean="0">
                <a:latin typeface="Kokila" pitchFamily="34" charset="0"/>
                <a:cs typeface="Kokila" pitchFamily="34" charset="0"/>
              </a:rPr>
              <a:t>, </a:t>
            </a:r>
            <a:r>
              <a:rPr lang="hi-IN" sz="2800" dirty="0" smtClean="0">
                <a:latin typeface="Kokila" pitchFamily="34" charset="0"/>
                <a:cs typeface="Kokila" pitchFamily="34" charset="0"/>
              </a:rPr>
              <a:t>वास्तु विद्या तथ ग्रहणादि का समस्त चरार जगत पर पड़ने</a:t>
            </a:r>
            <a:endParaRPr lang="en-US" sz="2800" dirty="0" smtClean="0">
              <a:latin typeface="Kokila" pitchFamily="34" charset="0"/>
              <a:cs typeface="Kokila" pitchFamily="34" charset="0"/>
            </a:endParaRPr>
          </a:p>
          <a:p>
            <a:r>
              <a:rPr lang="en-US" sz="2800" dirty="0" smtClean="0">
                <a:latin typeface="Kokila" pitchFamily="34" charset="0"/>
                <a:cs typeface="Kokila" pitchFamily="34" charset="0"/>
              </a:rPr>
              <a:t> </a:t>
            </a:r>
            <a:endParaRPr lang="en-US" sz="2800" dirty="0">
              <a:latin typeface="Kokila" pitchFamily="34" charset="0"/>
              <a:cs typeface="Kokil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346</TotalTime>
  <Words>219</Words>
  <Application>Microsoft Office PowerPoint</Application>
  <PresentationFormat>On-screen Show (4:3)</PresentationFormat>
  <Paragraphs>109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महर्षि पाणिनि संस्कृत एवं वैदिक विश्वविद्यालय देवास रोड उज्जैन</vt:lpstr>
      <vt:lpstr>Slide 2</vt:lpstr>
      <vt:lpstr>Slide 3</vt:lpstr>
      <vt:lpstr>Slide 4</vt:lpstr>
      <vt:lpstr>Slide 5</vt:lpstr>
      <vt:lpstr> ज्योतिष शास्त्र के भेद</vt:lpstr>
      <vt:lpstr> </vt:lpstr>
      <vt:lpstr>Slide 8</vt:lpstr>
      <vt:lpstr>Slide 9</vt:lpstr>
      <vt:lpstr>Slide 10</vt:lpstr>
      <vt:lpstr>Slide 11</vt:lpstr>
      <vt:lpstr>ज्योतिष शास्त्र का महत्व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महर्षि पाणिनि संस्कृत एवं वैदिक विश्वविद्यालय देवास रोड उज्जैन</dc:title>
  <dc:creator>HP</dc:creator>
  <cp:lastModifiedBy>HP</cp:lastModifiedBy>
  <cp:revision>54</cp:revision>
  <dcterms:created xsi:type="dcterms:W3CDTF">2023-07-15T15:17:40Z</dcterms:created>
  <dcterms:modified xsi:type="dcterms:W3CDTF">2024-03-26T10:02:01Z</dcterms:modified>
</cp:coreProperties>
</file>